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Hanken Grotesk"/>
      <p:regular r:id="rId26"/>
      <p:bold r:id="rId27"/>
      <p:italic r:id="rId28"/>
      <p:boldItalic r:id="rId29"/>
    </p:embeddedFont>
    <p:embeddedFont>
      <p:font typeface="Syne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C9E447-251E-4539-A777-7797FB2F5B71}">
  <a:tblStyle styleId="{0CC9E447-251E-4539-A777-7797FB2F5B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E0FEF47-CEBB-4287-806B-64CBDE733E1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5BE0C81-76B6-4B91-8002-D243EBC6D8C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ankenGrotesk-regular.fntdata"/><Relationship Id="rId25" Type="http://schemas.openxmlformats.org/officeDocument/2006/relationships/slide" Target="slides/slide20.xml"/><Relationship Id="rId28" Type="http://schemas.openxmlformats.org/officeDocument/2006/relationships/font" Target="fonts/HankenGrotesk-italic.fntdata"/><Relationship Id="rId27" Type="http://schemas.openxmlformats.org/officeDocument/2006/relationships/font" Target="fonts/HankenGrotes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ankenGrotes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yne-bold.fntdata"/><Relationship Id="rId30" Type="http://schemas.openxmlformats.org/officeDocument/2006/relationships/font" Target="fonts/Sy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6241d4a3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6241d4a3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 Bar Law (AB 1013) Compliant https://www.abc.ca.gov/new-law-requiring-bars-serving-spirits-to-offer-drug-testing-devices-to-take-effect-july-1/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9af08360bd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9af08360bd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9af08360bd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9af08360bd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bb02b2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6bb02b2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72b18458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72b18458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9aff15a4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9aff15a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9af08360bd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9af08360bd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af08360bd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af08360bd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9af08360bd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9af08360bd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af08360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af08360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af5fdefb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9af5fdefb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af08360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af08360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af5fdef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9af5fdef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af08360bd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9af08360bd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2000" y="148750"/>
            <a:ext cx="8835576" cy="4455225"/>
            <a:chOff x="102000" y="148750"/>
            <a:chExt cx="8835576" cy="4455225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02000" y="33418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1207950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8337150" y="31749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4724750" y="43401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26100" y="1409700"/>
            <a:ext cx="7291800" cy="14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Font typeface="Syne"/>
              <a:buNone/>
              <a:defRPr sz="4500">
                <a:solidFill>
                  <a:srgbClr val="191919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26100" y="3135500"/>
            <a:ext cx="72918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604256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1"/>
          <p:cNvGrpSpPr/>
          <p:nvPr/>
        </p:nvGrpSpPr>
        <p:grpSpPr>
          <a:xfrm flipH="1" rot="10800000">
            <a:off x="257688" y="105961"/>
            <a:ext cx="8644575" cy="4109115"/>
            <a:chOff x="257688" y="838986"/>
            <a:chExt cx="8644575" cy="4109115"/>
          </a:xfrm>
        </p:grpSpPr>
        <p:pic>
          <p:nvPicPr>
            <p:cNvPr id="102" name="Google Shape;102;p1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257688" y="83898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1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8301837" y="3501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4458651" y="45625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1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2931699" y="46842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322750" y="11705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1"/>
          <p:cNvGrpSpPr/>
          <p:nvPr/>
        </p:nvGrpSpPr>
        <p:grpSpPr>
          <a:xfrm>
            <a:off x="-365475" y="-65124"/>
            <a:ext cx="9493713" cy="5208623"/>
            <a:chOff x="-365475" y="-65124"/>
            <a:chExt cx="9493713" cy="5208623"/>
          </a:xfrm>
        </p:grpSpPr>
        <p:pic>
          <p:nvPicPr>
            <p:cNvPr id="108" name="Google Shape;108;p11"/>
            <p:cNvPicPr preferRelativeResize="0"/>
            <p:nvPr/>
          </p:nvPicPr>
          <p:blipFill rotWithShape="1">
            <a:blip r:embed="rId4">
              <a:alphaModFix amt="70000"/>
            </a:blip>
            <a:srcRect b="0" l="59445" r="0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1"/>
            <p:cNvPicPr preferRelativeResize="0"/>
            <p:nvPr/>
          </p:nvPicPr>
          <p:blipFill rotWithShape="1">
            <a:blip r:embed="rId5">
              <a:alphaModFix/>
            </a:blip>
            <a:srcRect b="0" l="0" r="0"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1284000" y="1778075"/>
            <a:ext cx="6576000" cy="11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1284000" y="2953825"/>
            <a:ext cx="65760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 amt="70000"/>
          </a:blip>
          <a:srcRect b="0" l="24795" r="25081" t="0"/>
          <a:stretch/>
        </p:blipFill>
        <p:spPr>
          <a:xfrm>
            <a:off x="162125" y="-48700"/>
            <a:ext cx="1479924" cy="524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3"/>
          <p:cNvGrpSpPr/>
          <p:nvPr/>
        </p:nvGrpSpPr>
        <p:grpSpPr>
          <a:xfrm>
            <a:off x="1207950" y="148750"/>
            <a:ext cx="7729626" cy="4813875"/>
            <a:chOff x="1207950" y="148750"/>
            <a:chExt cx="7729626" cy="4813875"/>
          </a:xfrm>
        </p:grpSpPr>
        <p:pic>
          <p:nvPicPr>
            <p:cNvPr id="116" name="Google Shape;116;p13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1468300" y="4698808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3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1207950" y="14875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3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8337150" y="4296213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3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8680250" y="11586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2" type="title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hasCustomPrompt="1" idx="3" type="title"/>
          </p:nvPr>
        </p:nvSpPr>
        <p:spPr>
          <a:xfrm>
            <a:off x="2217025" y="305706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hasCustomPrompt="1" idx="4" type="title"/>
          </p:nvPr>
        </p:nvSpPr>
        <p:spPr>
          <a:xfrm>
            <a:off x="2217025" y="196732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5" type="title"/>
          </p:nvPr>
        </p:nvSpPr>
        <p:spPr>
          <a:xfrm>
            <a:off x="2217025" y="360193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6" type="title"/>
          </p:nvPr>
        </p:nvSpPr>
        <p:spPr>
          <a:xfrm>
            <a:off x="2217025" y="251219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7" type="title"/>
          </p:nvPr>
        </p:nvSpPr>
        <p:spPr>
          <a:xfrm>
            <a:off x="2217025" y="4146800"/>
            <a:ext cx="8241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Syne"/>
              <a:buNone/>
              <a:defRPr sz="2600"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8" type="subTitle"/>
          </p:nvPr>
        </p:nvSpPr>
        <p:spPr>
          <a:xfrm>
            <a:off x="3284650" y="196732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9" type="subTitle"/>
          </p:nvPr>
        </p:nvSpPr>
        <p:spPr>
          <a:xfrm>
            <a:off x="3284650" y="251219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3" type="subTitle"/>
          </p:nvPr>
        </p:nvSpPr>
        <p:spPr>
          <a:xfrm>
            <a:off x="3284650" y="305706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14" type="subTitle"/>
          </p:nvPr>
        </p:nvSpPr>
        <p:spPr>
          <a:xfrm>
            <a:off x="3284650" y="360193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5" type="subTitle"/>
          </p:nvPr>
        </p:nvSpPr>
        <p:spPr>
          <a:xfrm>
            <a:off x="3284650" y="414680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 flipH="1"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135" name="Google Shape;135;p14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4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4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" type="subTitle"/>
          </p:nvPr>
        </p:nvSpPr>
        <p:spPr>
          <a:xfrm>
            <a:off x="719950" y="2649815"/>
            <a:ext cx="2412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2" type="subTitle"/>
          </p:nvPr>
        </p:nvSpPr>
        <p:spPr>
          <a:xfrm>
            <a:off x="3365675" y="2649815"/>
            <a:ext cx="2412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3" type="subTitle"/>
          </p:nvPr>
        </p:nvSpPr>
        <p:spPr>
          <a:xfrm>
            <a:off x="6011400" y="2649815"/>
            <a:ext cx="24126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4" type="subTitle"/>
          </p:nvPr>
        </p:nvSpPr>
        <p:spPr>
          <a:xfrm>
            <a:off x="719950" y="2254506"/>
            <a:ext cx="2412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44" name="Google Shape;144;p14"/>
          <p:cNvSpPr txBox="1"/>
          <p:nvPr>
            <p:ph idx="5" type="subTitle"/>
          </p:nvPr>
        </p:nvSpPr>
        <p:spPr>
          <a:xfrm>
            <a:off x="3365675" y="2254506"/>
            <a:ext cx="2412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6" type="subTitle"/>
          </p:nvPr>
        </p:nvSpPr>
        <p:spPr>
          <a:xfrm>
            <a:off x="6011401" y="2254506"/>
            <a:ext cx="2412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4">
            <a:alphaModFix/>
          </a:blip>
          <a:srcRect b="40869" l="0" r="0" t="25155"/>
          <a:stretch/>
        </p:blipFill>
        <p:spPr>
          <a:xfrm rot="3047689">
            <a:off x="-1380860" y="-535940"/>
            <a:ext cx="2893218" cy="174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114525" y="107661"/>
            <a:ext cx="8916675" cy="2674865"/>
            <a:chOff x="114525" y="107661"/>
            <a:chExt cx="8916675" cy="2674865"/>
          </a:xfrm>
        </p:grpSpPr>
        <p:pic>
          <p:nvPicPr>
            <p:cNvPr id="149" name="Google Shape;149;p15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5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5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321224" y="15535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5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114525" y="21257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" type="subTitle"/>
          </p:nvPr>
        </p:nvSpPr>
        <p:spPr>
          <a:xfrm>
            <a:off x="4010325" y="2125592"/>
            <a:ext cx="42717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2" type="subTitle"/>
          </p:nvPr>
        </p:nvSpPr>
        <p:spPr>
          <a:xfrm>
            <a:off x="4010325" y="1307625"/>
            <a:ext cx="4271700" cy="8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3" type="subTitle"/>
          </p:nvPr>
        </p:nvSpPr>
        <p:spPr>
          <a:xfrm>
            <a:off x="4010325" y="2947758"/>
            <a:ext cx="42717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4" type="subTitle"/>
          </p:nvPr>
        </p:nvSpPr>
        <p:spPr>
          <a:xfrm>
            <a:off x="4010329" y="3768425"/>
            <a:ext cx="42717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5" type="subTitle"/>
          </p:nvPr>
        </p:nvSpPr>
        <p:spPr>
          <a:xfrm>
            <a:off x="1541925" y="1305525"/>
            <a:ext cx="24684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59" name="Google Shape;159;p15"/>
          <p:cNvSpPr txBox="1"/>
          <p:nvPr>
            <p:ph idx="6" type="subTitle"/>
          </p:nvPr>
        </p:nvSpPr>
        <p:spPr>
          <a:xfrm>
            <a:off x="1541925" y="2947458"/>
            <a:ext cx="24684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60" name="Google Shape;160;p15"/>
          <p:cNvSpPr txBox="1"/>
          <p:nvPr>
            <p:ph idx="7" type="subTitle"/>
          </p:nvPr>
        </p:nvSpPr>
        <p:spPr>
          <a:xfrm>
            <a:off x="1541925" y="2126742"/>
            <a:ext cx="24684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8" type="subTitle"/>
          </p:nvPr>
        </p:nvSpPr>
        <p:spPr>
          <a:xfrm>
            <a:off x="1541925" y="3768425"/>
            <a:ext cx="24684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4">
            <a:alphaModFix amt="70000"/>
          </a:blip>
          <a:srcRect b="0" l="39283" r="0" t="55317"/>
          <a:stretch/>
        </p:blipFill>
        <p:spPr>
          <a:xfrm>
            <a:off x="8282023" y="3610300"/>
            <a:ext cx="2083325" cy="1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flipH="1" rot="10800000">
            <a:off x="74000" y="133415"/>
            <a:ext cx="8957200" cy="4812985"/>
            <a:chOff x="74000" y="107661"/>
            <a:chExt cx="8957200" cy="4812985"/>
          </a:xfrm>
        </p:grpSpPr>
        <p:pic>
          <p:nvPicPr>
            <p:cNvPr id="165" name="Google Shape;165;p1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6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5078401" y="45804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6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299349" y="12462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74000" y="258835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713225" y="1567725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713225" y="2750013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5289775" y="1567725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16"/>
          <p:cNvSpPr txBox="1"/>
          <p:nvPr>
            <p:ph idx="4" type="subTitle"/>
          </p:nvPr>
        </p:nvSpPr>
        <p:spPr>
          <a:xfrm>
            <a:off x="5289775" y="2750013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5" name="Google Shape;175;p16"/>
          <p:cNvSpPr txBox="1"/>
          <p:nvPr>
            <p:ph idx="5" type="subTitle"/>
          </p:nvPr>
        </p:nvSpPr>
        <p:spPr>
          <a:xfrm>
            <a:off x="713225" y="3932300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6" type="subTitle"/>
          </p:nvPr>
        </p:nvSpPr>
        <p:spPr>
          <a:xfrm>
            <a:off x="5289775" y="3932300"/>
            <a:ext cx="3141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7" type="subTitle"/>
          </p:nvPr>
        </p:nvSpPr>
        <p:spPr>
          <a:xfrm>
            <a:off x="713225" y="1178075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8" type="subTitle"/>
          </p:nvPr>
        </p:nvSpPr>
        <p:spPr>
          <a:xfrm>
            <a:off x="713225" y="2361030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79" name="Google Shape;179;p16"/>
          <p:cNvSpPr txBox="1"/>
          <p:nvPr>
            <p:ph idx="9" type="subTitle"/>
          </p:nvPr>
        </p:nvSpPr>
        <p:spPr>
          <a:xfrm>
            <a:off x="713225" y="3543985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13" type="subTitle"/>
          </p:nvPr>
        </p:nvSpPr>
        <p:spPr>
          <a:xfrm>
            <a:off x="5289775" y="1178075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14" type="subTitle"/>
          </p:nvPr>
        </p:nvSpPr>
        <p:spPr>
          <a:xfrm>
            <a:off x="5289775" y="2361030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15" type="subTitle"/>
          </p:nvPr>
        </p:nvSpPr>
        <p:spPr>
          <a:xfrm>
            <a:off x="5289775" y="3543985"/>
            <a:ext cx="3141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 amt="70000"/>
          </a:blip>
          <a:srcRect b="0" l="39283" r="0" t="55317"/>
          <a:stretch/>
        </p:blipFill>
        <p:spPr>
          <a:xfrm rot="10800000">
            <a:off x="-1237225" y="-1031725"/>
            <a:ext cx="2521074" cy="18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17"/>
          <p:cNvGrpSpPr/>
          <p:nvPr/>
        </p:nvGrpSpPr>
        <p:grpSpPr>
          <a:xfrm>
            <a:off x="93375" y="152386"/>
            <a:ext cx="8957200" cy="4838740"/>
            <a:chOff x="74000" y="107661"/>
            <a:chExt cx="8957200" cy="4838740"/>
          </a:xfrm>
        </p:grpSpPr>
        <p:pic>
          <p:nvPicPr>
            <p:cNvPr id="186" name="Google Shape;186;p17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138076" y="10766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7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8430775" y="2166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507401" y="448784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337449" y="46825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7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74000" y="34551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" name="Google Shape;191;p17"/>
          <p:cNvGrpSpPr/>
          <p:nvPr/>
        </p:nvGrpSpPr>
        <p:grpSpPr>
          <a:xfrm>
            <a:off x="-1395527" y="-1623800"/>
            <a:ext cx="9216602" cy="7042475"/>
            <a:chOff x="-1395527" y="-1623800"/>
            <a:chExt cx="9216602" cy="7042475"/>
          </a:xfrm>
        </p:grpSpPr>
        <p:pic>
          <p:nvPicPr>
            <p:cNvPr id="192" name="Google Shape;192;p17"/>
            <p:cNvPicPr preferRelativeResize="0"/>
            <p:nvPr/>
          </p:nvPicPr>
          <p:blipFill rotWithShape="1">
            <a:blip r:embed="rId4">
              <a:alphaModFix/>
            </a:blip>
            <a:srcRect b="40869" l="0" r="0" t="25155"/>
            <a:stretch/>
          </p:blipFill>
          <p:spPr>
            <a:xfrm rot="3047689">
              <a:off x="-12506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 rotWithShape="1">
            <a:blip r:embed="rId4">
              <a:alphaModFix/>
            </a:blip>
            <a:srcRect b="0" l="22179" r="45855" t="0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1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8"/>
          <p:cNvGrpSpPr/>
          <p:nvPr/>
        </p:nvGrpSpPr>
        <p:grpSpPr>
          <a:xfrm>
            <a:off x="162175" y="92125"/>
            <a:ext cx="8789450" cy="4943724"/>
            <a:chOff x="162175" y="92125"/>
            <a:chExt cx="8789450" cy="4943724"/>
          </a:xfrm>
        </p:grpSpPr>
        <p:pic>
          <p:nvPicPr>
            <p:cNvPr id="197" name="Google Shape;197;p18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18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8305850" y="921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18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8619800" y="20441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8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8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4136725" y="921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" name="Google Shape;202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 b="0" l="0" r="0" t="49387"/>
          <a:stretch/>
        </p:blipFill>
        <p:spPr>
          <a:xfrm>
            <a:off x="-1394175" y="-1122399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 flipH="1" rot="10800000">
            <a:off x="53100" y="78586"/>
            <a:ext cx="8876126" cy="5031965"/>
            <a:chOff x="53100" y="-56489"/>
            <a:chExt cx="8876126" cy="5031965"/>
          </a:xfrm>
        </p:grpSpPr>
        <p:pic>
          <p:nvPicPr>
            <p:cNvPr id="206" name="Google Shape;206;p19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5969851" y="-56489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9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53100" y="23246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187388" y="1534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9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6556949" y="471165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9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370625" y="3352528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9"/>
          <p:cNvGrpSpPr/>
          <p:nvPr/>
        </p:nvGrpSpPr>
        <p:grpSpPr>
          <a:xfrm>
            <a:off x="-194044" y="0"/>
            <a:ext cx="9532075" cy="5143500"/>
            <a:chOff x="-194044" y="0"/>
            <a:chExt cx="9532075" cy="5143500"/>
          </a:xfrm>
        </p:grpSpPr>
        <p:pic>
          <p:nvPicPr>
            <p:cNvPr id="212" name="Google Shape;212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94044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9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7523519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9"/>
          <p:cNvSpPr txBox="1"/>
          <p:nvPr>
            <p:ph hasCustomPrompt="1" type="title"/>
          </p:nvPr>
        </p:nvSpPr>
        <p:spPr>
          <a:xfrm>
            <a:off x="2511140" y="1960509"/>
            <a:ext cx="4121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5" name="Google Shape;215;p19"/>
          <p:cNvSpPr txBox="1"/>
          <p:nvPr>
            <p:ph hasCustomPrompt="1" idx="2" type="title"/>
          </p:nvPr>
        </p:nvSpPr>
        <p:spPr>
          <a:xfrm>
            <a:off x="2511155" y="539500"/>
            <a:ext cx="4121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6" name="Google Shape;216;p19"/>
          <p:cNvSpPr txBox="1"/>
          <p:nvPr>
            <p:ph hasCustomPrompt="1" idx="3" type="title"/>
          </p:nvPr>
        </p:nvSpPr>
        <p:spPr>
          <a:xfrm>
            <a:off x="2511140" y="3381518"/>
            <a:ext cx="41217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217" name="Google Shape;217;p19"/>
          <p:cNvSpPr txBox="1"/>
          <p:nvPr>
            <p:ph idx="1" type="subTitle"/>
          </p:nvPr>
        </p:nvSpPr>
        <p:spPr>
          <a:xfrm>
            <a:off x="2511160" y="2771853"/>
            <a:ext cx="4121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4" type="subTitle"/>
          </p:nvPr>
        </p:nvSpPr>
        <p:spPr>
          <a:xfrm>
            <a:off x="2511140" y="4192389"/>
            <a:ext cx="4121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5" type="subTitle"/>
          </p:nvPr>
        </p:nvSpPr>
        <p:spPr>
          <a:xfrm>
            <a:off x="2511140" y="1351316"/>
            <a:ext cx="4121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0"/>
          <p:cNvGrpSpPr/>
          <p:nvPr/>
        </p:nvGrpSpPr>
        <p:grpSpPr>
          <a:xfrm>
            <a:off x="-85700" y="-19050"/>
            <a:ext cx="9301175" cy="5172074"/>
            <a:chOff x="-85700" y="-19050"/>
            <a:chExt cx="9301175" cy="5172074"/>
          </a:xfrm>
        </p:grpSpPr>
        <p:pic>
          <p:nvPicPr>
            <p:cNvPr id="222" name="Google Shape;222;p20"/>
            <p:cNvPicPr preferRelativeResize="0"/>
            <p:nvPr/>
          </p:nvPicPr>
          <p:blipFill rotWithShape="1">
            <a:blip r:embed="rId2">
              <a:alphaModFix amt="70000"/>
            </a:blip>
            <a:srcRect b="0" l="10190" r="33350" t="0"/>
            <a:stretch/>
          </p:blipFill>
          <p:spPr>
            <a:xfrm rot="5400000">
              <a:off x="-1450150" y="1345399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0"/>
            <p:cNvPicPr preferRelativeResize="0"/>
            <p:nvPr/>
          </p:nvPicPr>
          <p:blipFill rotWithShape="1">
            <a:blip r:embed="rId2">
              <a:alphaModFix amt="70000"/>
            </a:blip>
            <a:srcRect b="0" l="10298" r="33242" t="0"/>
            <a:stretch/>
          </p:blipFill>
          <p:spPr>
            <a:xfrm rot="5400000">
              <a:off x="5417375" y="1354925"/>
              <a:ext cx="5162549" cy="2433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0"/>
          <p:cNvGrpSpPr/>
          <p:nvPr/>
        </p:nvGrpSpPr>
        <p:grpSpPr>
          <a:xfrm>
            <a:off x="29288" y="-69674"/>
            <a:ext cx="9068436" cy="4889599"/>
            <a:chOff x="29288" y="-69674"/>
            <a:chExt cx="9068436" cy="4889599"/>
          </a:xfrm>
        </p:grpSpPr>
        <p:pic>
          <p:nvPicPr>
            <p:cNvPr id="225" name="Google Shape;225;p20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8485338" y="4388087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116358" y="186608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0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8294174" y="-69674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0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29288" y="-69667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0"/>
          <p:cNvSpPr txBox="1"/>
          <p:nvPr>
            <p:ph type="title"/>
          </p:nvPr>
        </p:nvSpPr>
        <p:spPr>
          <a:xfrm>
            <a:off x="2347950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2" name="Google Shape;232;p20"/>
          <p:cNvSpPr txBox="1"/>
          <p:nvPr>
            <p:ph idx="1" type="subTitle"/>
          </p:nvPr>
        </p:nvSpPr>
        <p:spPr>
          <a:xfrm>
            <a:off x="2347950" y="1593600"/>
            <a:ext cx="44481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/>
        </p:nvSpPr>
        <p:spPr>
          <a:xfrm>
            <a:off x="2099100" y="3741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1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20029" y="0"/>
            <a:ext cx="9148267" cy="5143499"/>
            <a:chOff x="-20029" y="0"/>
            <a:chExt cx="9148267" cy="5143499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0000"/>
            </a:blip>
            <a:srcRect b="0" l="59445" r="0" t="64444"/>
            <a:stretch/>
          </p:blipFill>
          <p:spPr>
            <a:xfrm>
              <a:off x="7733321" y="392055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2">
              <a:alphaModFix amt="70000"/>
            </a:blip>
            <a:srcRect b="0" l="59445" r="0" t="64444"/>
            <a:stretch/>
          </p:blipFill>
          <p:spPr>
            <a:xfrm rot="10800000">
              <a:off x="-20029" y="0"/>
              <a:ext cx="1394917" cy="1222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13225" y="2735750"/>
            <a:ext cx="4956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Font typeface="Syne"/>
              <a:buNone/>
              <a:defRPr sz="3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586425" y="1906775"/>
            <a:ext cx="12105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Syne"/>
              <a:buNone/>
              <a:defRPr sz="50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5670175" y="539500"/>
            <a:ext cx="27606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sp>
      <p:grpSp>
        <p:nvGrpSpPr>
          <p:cNvPr id="24" name="Google Shape;24;p3"/>
          <p:cNvGrpSpPr/>
          <p:nvPr/>
        </p:nvGrpSpPr>
        <p:grpSpPr>
          <a:xfrm>
            <a:off x="112750" y="148750"/>
            <a:ext cx="8918451" cy="4826050"/>
            <a:chOff x="112750" y="148750"/>
            <a:chExt cx="8918451" cy="4826050"/>
          </a:xfrm>
        </p:grpSpPr>
        <p:pic>
          <p:nvPicPr>
            <p:cNvPr id="25" name="Google Shape;25;p3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3432850" y="148750"/>
              <a:ext cx="662124" cy="67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3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8430775" y="1487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112750" y="1608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3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4994050" y="4710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301975" y="410222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1"/>
          <p:cNvGrpSpPr/>
          <p:nvPr/>
        </p:nvGrpSpPr>
        <p:grpSpPr>
          <a:xfrm>
            <a:off x="0" y="205947"/>
            <a:ext cx="8986101" cy="3961627"/>
            <a:chOff x="0" y="205947"/>
            <a:chExt cx="8986101" cy="3961627"/>
          </a:xfrm>
        </p:grpSpPr>
        <p:pic>
          <p:nvPicPr>
            <p:cNvPr id="236" name="Google Shape;236;p2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0" y="3377975"/>
              <a:ext cx="770175" cy="78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1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8385675" y="1333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8762300" y="3658052"/>
              <a:ext cx="223800" cy="229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1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280775" y="2756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1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358475" y="26997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1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5585175" y="205947"/>
              <a:ext cx="549601" cy="5634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21"/>
          <p:cNvGrpSpPr/>
          <p:nvPr/>
        </p:nvGrpSpPr>
        <p:grpSpPr>
          <a:xfrm flipH="1">
            <a:off x="816373" y="-1623800"/>
            <a:ext cx="9354202" cy="7042475"/>
            <a:chOff x="-1533127" y="-1623800"/>
            <a:chExt cx="9354202" cy="7042475"/>
          </a:xfrm>
        </p:grpSpPr>
        <p:pic>
          <p:nvPicPr>
            <p:cNvPr id="243" name="Google Shape;243;p21"/>
            <p:cNvPicPr preferRelativeResize="0"/>
            <p:nvPr/>
          </p:nvPicPr>
          <p:blipFill rotWithShape="1">
            <a:blip r:embed="rId4">
              <a:alphaModFix/>
            </a:blip>
            <a:srcRect b="40869" l="0" r="0" t="25155"/>
            <a:stretch/>
          </p:blipFill>
          <p:spPr>
            <a:xfrm rot="3047689">
              <a:off x="-1388235" y="-824315"/>
              <a:ext cx="2893218" cy="1747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b="0" l="22179" r="45855" t="0"/>
            <a:stretch/>
          </p:blipFill>
          <p:spPr>
            <a:xfrm rot="5399990">
              <a:off x="4786913" y="2384513"/>
              <a:ext cx="924826" cy="5143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2"/>
          <p:cNvGrpSpPr/>
          <p:nvPr/>
        </p:nvGrpSpPr>
        <p:grpSpPr>
          <a:xfrm>
            <a:off x="102000" y="179975"/>
            <a:ext cx="8835576" cy="4853375"/>
            <a:chOff x="102000" y="179975"/>
            <a:chExt cx="8835576" cy="485337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78275" y="4035025"/>
              <a:ext cx="973750" cy="998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102000" y="1860950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8337150" y="963600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6263050" y="1799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3588281"/>
            <a:ext cx="9144000" cy="243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4"/>
          <p:cNvGrpSpPr/>
          <p:nvPr/>
        </p:nvGrpSpPr>
        <p:grpSpPr>
          <a:xfrm>
            <a:off x="294825" y="51450"/>
            <a:ext cx="8693164" cy="4853150"/>
            <a:chOff x="294825" y="51450"/>
            <a:chExt cx="8693164" cy="4853150"/>
          </a:xfrm>
        </p:grpSpPr>
        <p:pic>
          <p:nvPicPr>
            <p:cNvPr id="32" name="Google Shape;32;p4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502075" y="51450"/>
              <a:ext cx="375049" cy="38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4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8582325" y="2948462"/>
              <a:ext cx="375049" cy="384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4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8673425" y="148752"/>
              <a:ext cx="314563" cy="32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294825" y="46407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215751"/>
            <a:ext cx="7704000" cy="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4">
            <a:alphaModFix amt="70000"/>
          </a:blip>
          <a:srcRect b="0" l="59445" r="0" t="64444"/>
          <a:stretch/>
        </p:blipFill>
        <p:spPr>
          <a:xfrm>
            <a:off x="7733321" y="3920550"/>
            <a:ext cx="1394917" cy="122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162175" y="130921"/>
            <a:ext cx="8923751" cy="4904928"/>
            <a:chOff x="162175" y="130921"/>
            <a:chExt cx="8923751" cy="4904928"/>
          </a:xfrm>
        </p:grpSpPr>
        <p:pic>
          <p:nvPicPr>
            <p:cNvPr id="41" name="Google Shape;41;p5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162175" y="4604011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8485500" y="4409925"/>
              <a:ext cx="600426" cy="615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>
              <a:off x="7492850" y="130921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5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>
              <a:off x="199375" y="2816375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5221365" y="2343178"/>
            <a:ext cx="26898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2" type="subTitle"/>
          </p:nvPr>
        </p:nvSpPr>
        <p:spPr>
          <a:xfrm>
            <a:off x="1777838" y="2343178"/>
            <a:ext cx="26898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3" type="subTitle"/>
          </p:nvPr>
        </p:nvSpPr>
        <p:spPr>
          <a:xfrm>
            <a:off x="1777838" y="1955025"/>
            <a:ext cx="268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subTitle"/>
          </p:nvPr>
        </p:nvSpPr>
        <p:spPr>
          <a:xfrm>
            <a:off x="5221366" y="1955025"/>
            <a:ext cx="268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yne"/>
              <a:buNone/>
              <a:defRPr b="1" sz="1800"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4">
            <a:alphaModFix amt="70000"/>
          </a:blip>
          <a:srcRect b="0" l="0" r="0" t="49387"/>
          <a:stretch/>
        </p:blipFill>
        <p:spPr>
          <a:xfrm>
            <a:off x="-1365600" y="-1093824"/>
            <a:ext cx="2893201" cy="26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6"/>
          <p:cNvGrpSpPr/>
          <p:nvPr/>
        </p:nvGrpSpPr>
        <p:grpSpPr>
          <a:xfrm flipH="1" rot="10800000">
            <a:off x="154625" y="88065"/>
            <a:ext cx="8889538" cy="4311860"/>
            <a:chOff x="154625" y="654136"/>
            <a:chExt cx="8889538" cy="4311860"/>
          </a:xfrm>
        </p:grpSpPr>
        <p:pic>
          <p:nvPicPr>
            <p:cNvPr id="53" name="Google Shape;53;p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8622963" y="654136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224058" y="2432729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4848526" y="4625796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3">
              <a:alphaModFix/>
            </a:blip>
            <a:srcRect b="13403" l="14302" r="14294" t="13395"/>
            <a:stretch/>
          </p:blipFill>
          <p:spPr>
            <a:xfrm flipH="1">
              <a:off x="8576174" y="1298600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 rotWithShape="1">
            <a:blip r:embed="rId2">
              <a:alphaModFix/>
            </a:blip>
            <a:srcRect b="13886" l="14123" r="14473" t="12912"/>
            <a:stretch/>
          </p:blipFill>
          <p:spPr>
            <a:xfrm flipH="1">
              <a:off x="154625" y="126760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 rotWithShape="1">
          <a:blip r:embed="rId4">
            <a:alphaModFix amt="70000"/>
          </a:blip>
          <a:srcRect b="0" l="39426" r="0" t="55317"/>
          <a:stretch/>
        </p:blipFill>
        <p:spPr>
          <a:xfrm flipH="1">
            <a:off x="-1748175" y="3975775"/>
            <a:ext cx="2826325" cy="20849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-330238" y="-553625"/>
            <a:ext cx="10002200" cy="5697076"/>
            <a:chOff x="-330238" y="-553625"/>
            <a:chExt cx="10002200" cy="5697076"/>
          </a:xfrm>
        </p:grpSpPr>
        <p:pic>
          <p:nvPicPr>
            <p:cNvPr id="62" name="Google Shape;62;p7"/>
            <p:cNvPicPr preferRelativeResize="0"/>
            <p:nvPr/>
          </p:nvPicPr>
          <p:blipFill rotWithShape="1">
            <a:blip r:embed="rId2">
              <a:alphaModFix amt="70000"/>
            </a:blip>
            <a:srcRect b="0" l="39609" r="0" t="55317"/>
            <a:stretch/>
          </p:blipFill>
          <p:spPr>
            <a:xfrm flipH="1">
              <a:off x="-330238" y="3599275"/>
              <a:ext cx="2086925" cy="154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 rotWithShape="1">
            <a:blip r:embed="rId2">
              <a:alphaModFix amt="70000"/>
            </a:blip>
            <a:srcRect b="0" l="39609" r="0" t="55317"/>
            <a:stretch/>
          </p:blipFill>
          <p:spPr>
            <a:xfrm flipH="1" rot="10800000">
              <a:off x="7585037" y="-553625"/>
              <a:ext cx="2086924" cy="15441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oogle Shape;64;p7"/>
          <p:cNvGrpSpPr/>
          <p:nvPr/>
        </p:nvGrpSpPr>
        <p:grpSpPr>
          <a:xfrm flipH="1">
            <a:off x="220575" y="0"/>
            <a:ext cx="8742851" cy="5011966"/>
            <a:chOff x="194725" y="0"/>
            <a:chExt cx="8742851" cy="5011966"/>
          </a:xfrm>
        </p:grpSpPr>
        <p:pic>
          <p:nvPicPr>
            <p:cNvPr id="65" name="Google Shape;65;p7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194725" y="3732883"/>
              <a:ext cx="257326" cy="263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7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2960900" y="0"/>
              <a:ext cx="381132" cy="3907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>
              <a:off x="3614925" y="4396388"/>
              <a:ext cx="600426" cy="615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>
              <a:off x="8680250" y="2323988"/>
              <a:ext cx="257326" cy="263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Google Shape;69;p7"/>
          <p:cNvSpPr txBox="1"/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anken Grotesk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71" name="Google Shape;71;p7"/>
          <p:cNvSpPr/>
          <p:nvPr>
            <p:ph idx="2" type="pic"/>
          </p:nvPr>
        </p:nvSpPr>
        <p:spPr>
          <a:xfrm>
            <a:off x="998500" y="539500"/>
            <a:ext cx="27606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8"/>
          <p:cNvGrpSpPr/>
          <p:nvPr/>
        </p:nvGrpSpPr>
        <p:grpSpPr>
          <a:xfrm>
            <a:off x="133806" y="0"/>
            <a:ext cx="8876413" cy="5143500"/>
            <a:chOff x="133806" y="0"/>
            <a:chExt cx="8876413" cy="5143500"/>
          </a:xfrm>
        </p:grpSpPr>
        <p:pic>
          <p:nvPicPr>
            <p:cNvPr id="74" name="Google Shape;74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1338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 flipH="1">
              <a:off x="7195706" y="0"/>
              <a:ext cx="18145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 flipH="1" rot="10800000">
            <a:off x="154638" y="56931"/>
            <a:ext cx="8989361" cy="4833417"/>
            <a:chOff x="154638" y="52133"/>
            <a:chExt cx="8989361" cy="4833417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7173938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327446" y="283165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8340449" y="200780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 rotWithShape="1">
            <a:blip r:embed="rId3">
              <a:alphaModFix/>
            </a:blip>
            <a:srcRect b="13886" l="14123" r="14473" t="12912"/>
            <a:stretch/>
          </p:blipFill>
          <p:spPr>
            <a:xfrm rot="10800000">
              <a:off x="154638" y="521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 rotWithShape="1">
            <a:blip r:embed="rId4">
              <a:alphaModFix/>
            </a:blip>
            <a:srcRect b="13403" l="14302" r="14294" t="13395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" name="Google Shape;83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9"/>
          <p:cNvGrpSpPr/>
          <p:nvPr/>
        </p:nvGrpSpPr>
        <p:grpSpPr>
          <a:xfrm>
            <a:off x="-365475" y="-65124"/>
            <a:ext cx="9957351" cy="5368312"/>
            <a:chOff x="-365475" y="-65124"/>
            <a:chExt cx="9957351" cy="5368312"/>
          </a:xfrm>
        </p:grpSpPr>
        <p:pic>
          <p:nvPicPr>
            <p:cNvPr id="86" name="Google Shape;86;p9"/>
            <p:cNvPicPr preferRelativeResize="0"/>
            <p:nvPr/>
          </p:nvPicPr>
          <p:blipFill rotWithShape="1">
            <a:blip r:embed="rId2">
              <a:alphaModFix amt="70000"/>
            </a:blip>
            <a:srcRect b="0" l="53782" r="0" t="64459"/>
            <a:stretch/>
          </p:blipFill>
          <p:spPr>
            <a:xfrm>
              <a:off x="7773375" y="3904812"/>
              <a:ext cx="1818501" cy="139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9"/>
            <p:cNvPicPr preferRelativeResize="0"/>
            <p:nvPr/>
          </p:nvPicPr>
          <p:blipFill rotWithShape="1">
            <a:blip r:embed="rId3">
              <a:alphaModFix/>
            </a:blip>
            <a:srcRect b="0" l="0" r="0" t="49387"/>
            <a:stretch/>
          </p:blipFill>
          <p:spPr>
            <a:xfrm>
              <a:off x="-365475" y="-65124"/>
              <a:ext cx="2893201" cy="2603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9"/>
          <p:cNvGrpSpPr/>
          <p:nvPr/>
        </p:nvGrpSpPr>
        <p:grpSpPr>
          <a:xfrm>
            <a:off x="268013" y="56931"/>
            <a:ext cx="8721362" cy="4828619"/>
            <a:chOff x="268013" y="56931"/>
            <a:chExt cx="8721362" cy="482861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4">
              <a:alphaModFix/>
            </a:blip>
            <a:srcRect b="13886" l="14123" r="14473" t="12912"/>
            <a:stretch/>
          </p:blipFill>
          <p:spPr>
            <a:xfrm rot="10800000">
              <a:off x="7685913" y="4453712"/>
              <a:ext cx="421200" cy="43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9"/>
            <p:cNvPicPr preferRelativeResize="0"/>
            <p:nvPr/>
          </p:nvPicPr>
          <p:blipFill rotWithShape="1">
            <a:blip r:embed="rId5">
              <a:alphaModFix/>
            </a:blip>
            <a:srcRect b="13403" l="14302" r="14294" t="13395"/>
            <a:stretch/>
          </p:blipFill>
          <p:spPr>
            <a:xfrm rot="10800000">
              <a:off x="552383" y="2977506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 rotWithShape="1">
            <a:blip r:embed="rId4">
              <a:alphaModFix/>
            </a:blip>
            <a:srcRect b="13886" l="14123" r="14473" t="12912"/>
            <a:stretch/>
          </p:blipFill>
          <p:spPr>
            <a:xfrm rot="10800000">
              <a:off x="268013" y="3631065"/>
              <a:ext cx="331825" cy="34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5">
              <a:alphaModFix/>
            </a:blip>
            <a:srcRect b="13403" l="14302" r="14294" t="13395"/>
            <a:stretch/>
          </p:blipFill>
          <p:spPr>
            <a:xfrm rot="10800000">
              <a:off x="8028999" y="1262251"/>
              <a:ext cx="803550" cy="82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 rotWithShape="1">
            <a:blip r:embed="rId4">
              <a:alphaModFix/>
            </a:blip>
            <a:srcRect b="13886" l="14123" r="14473" t="12912"/>
            <a:stretch/>
          </p:blipFill>
          <p:spPr>
            <a:xfrm rot="10800000">
              <a:off x="8430775" y="2683733"/>
              <a:ext cx="5586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 rotWithShape="1">
            <a:blip r:embed="rId5">
              <a:alphaModFix/>
            </a:blip>
            <a:srcRect b="13403" l="14302" r="14294" t="13395"/>
            <a:stretch/>
          </p:blipFill>
          <p:spPr>
            <a:xfrm rot="10800000">
              <a:off x="5237608" y="56931"/>
              <a:ext cx="213025" cy="21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>
            <p:ph idx="2" type="pic"/>
          </p:nvPr>
        </p:nvSpPr>
        <p:spPr>
          <a:xfrm>
            <a:off x="-7650" y="-7650"/>
            <a:ext cx="9159300" cy="5158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Syne"/>
              <a:buNone/>
              <a:defRPr b="1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hyperlink" Target="https://lunatek.netlify.app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Relationship Id="rId5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spreadsheets/d/1nP3LI6gCWFJ-fXywe5YGMsHJOBy1swCZbtHfdFRv4lo/edit?usp=sharing" TargetMode="External"/><Relationship Id="rId4" Type="http://schemas.openxmlformats.org/officeDocument/2006/relationships/hyperlink" Target="https://docs.google.com/spreadsheets/d/1NJo3cT8P0b9TXSag98MHm0Tlz46R0l02u90Q-5wx2_o/edit?usp=sharing" TargetMode="External"/><Relationship Id="rId5" Type="http://schemas.openxmlformats.org/officeDocument/2006/relationships/hyperlink" Target="https://docs.google.com/document/d/1tPUzBPTxvaNssgFemsqmps0fJV4XDtjH/edit?usp=sharing&amp;ouid=111010340113636918964&amp;rtpof=true&amp;sd=tru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ctrTitle"/>
          </p:nvPr>
        </p:nvSpPr>
        <p:spPr>
          <a:xfrm>
            <a:off x="1353750" y="1018200"/>
            <a:ext cx="7291800" cy="14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PULSE GUARD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</a:rPr>
              <a:t>PITCH DECK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257" name="Google Shape;257;p23"/>
          <p:cNvSpPr txBox="1"/>
          <p:nvPr>
            <p:ph idx="1" type="subTitle"/>
          </p:nvPr>
        </p:nvSpPr>
        <p:spPr>
          <a:xfrm>
            <a:off x="926100" y="3135500"/>
            <a:ext cx="72918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LunaTek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23"/>
          <p:cNvCxnSpPr/>
          <p:nvPr/>
        </p:nvCxnSpPr>
        <p:spPr>
          <a:xfrm>
            <a:off x="2346613" y="2983450"/>
            <a:ext cx="445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59" name="Google Shape;259;p23"/>
          <p:cNvGrpSpPr/>
          <p:nvPr/>
        </p:nvGrpSpPr>
        <p:grpSpPr>
          <a:xfrm>
            <a:off x="4298654" y="606578"/>
            <a:ext cx="546693" cy="411620"/>
            <a:chOff x="4101050" y="310138"/>
            <a:chExt cx="941925" cy="709200"/>
          </a:xfrm>
        </p:grpSpPr>
        <p:cxnSp>
          <p:nvCxnSpPr>
            <p:cNvPr id="260" name="Google Shape;260;p23"/>
            <p:cNvCxnSpPr/>
            <p:nvPr/>
          </p:nvCxnSpPr>
          <p:spPr>
            <a:xfrm>
              <a:off x="4101050" y="548338"/>
              <a:ext cx="0" cy="2328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3"/>
            <p:cNvCxnSpPr/>
            <p:nvPr/>
          </p:nvCxnSpPr>
          <p:spPr>
            <a:xfrm>
              <a:off x="4258038" y="463738"/>
              <a:ext cx="0" cy="4020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3"/>
            <p:cNvCxnSpPr/>
            <p:nvPr/>
          </p:nvCxnSpPr>
          <p:spPr>
            <a:xfrm>
              <a:off x="4415025" y="400138"/>
              <a:ext cx="0" cy="5292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4572013" y="310138"/>
              <a:ext cx="0" cy="7092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>
              <a:off x="5042975" y="548338"/>
              <a:ext cx="0" cy="2328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23"/>
            <p:cNvCxnSpPr/>
            <p:nvPr/>
          </p:nvCxnSpPr>
          <p:spPr>
            <a:xfrm>
              <a:off x="4885988" y="463738"/>
              <a:ext cx="0" cy="4020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23"/>
            <p:cNvCxnSpPr/>
            <p:nvPr/>
          </p:nvCxnSpPr>
          <p:spPr>
            <a:xfrm>
              <a:off x="4729000" y="400138"/>
              <a:ext cx="0" cy="5292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23"/>
            <p:cNvCxnSpPr/>
            <p:nvPr/>
          </p:nvCxnSpPr>
          <p:spPr>
            <a:xfrm>
              <a:off x="4179544" y="489088"/>
              <a:ext cx="0" cy="3513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23"/>
            <p:cNvCxnSpPr/>
            <p:nvPr/>
          </p:nvCxnSpPr>
          <p:spPr>
            <a:xfrm>
              <a:off x="4336531" y="458338"/>
              <a:ext cx="0" cy="4128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23"/>
            <p:cNvCxnSpPr/>
            <p:nvPr/>
          </p:nvCxnSpPr>
          <p:spPr>
            <a:xfrm>
              <a:off x="4493519" y="368038"/>
              <a:ext cx="0" cy="5934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3"/>
            <p:cNvCxnSpPr/>
            <p:nvPr/>
          </p:nvCxnSpPr>
          <p:spPr>
            <a:xfrm>
              <a:off x="4650506" y="368038"/>
              <a:ext cx="0" cy="5934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23"/>
            <p:cNvCxnSpPr/>
            <p:nvPr/>
          </p:nvCxnSpPr>
          <p:spPr>
            <a:xfrm>
              <a:off x="4807494" y="400138"/>
              <a:ext cx="0" cy="5292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3"/>
            <p:cNvCxnSpPr/>
            <p:nvPr/>
          </p:nvCxnSpPr>
          <p:spPr>
            <a:xfrm>
              <a:off x="4964481" y="489088"/>
              <a:ext cx="0" cy="351300"/>
            </a:xfrm>
            <a:prstGeom prst="straightConnector1">
              <a:avLst/>
            </a:prstGeom>
            <a:noFill/>
            <a:ln cap="rnd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73" name="Google Shape;273;p23"/>
          <p:cNvPicPr preferRelativeResize="0"/>
          <p:nvPr/>
        </p:nvPicPr>
        <p:blipFill rotWithShape="1">
          <a:blip r:embed="rId3">
            <a:alphaModFix/>
          </a:blip>
          <a:srcRect b="13403" l="14302" r="14294" t="13395"/>
          <a:stretch/>
        </p:blipFill>
        <p:spPr>
          <a:xfrm>
            <a:off x="7495625" y="676708"/>
            <a:ext cx="257326" cy="26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COMPETITION COMPARISON</a:t>
            </a:r>
            <a:endParaRPr/>
          </a:p>
        </p:txBody>
      </p:sp>
      <p:graphicFrame>
        <p:nvGraphicFramePr>
          <p:cNvPr id="399" name="Google Shape;399;p32"/>
          <p:cNvGraphicFramePr/>
          <p:nvPr/>
        </p:nvGraphicFramePr>
        <p:xfrm>
          <a:off x="1304238" y="1173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{0CC9E447-251E-4539-A777-7797FB2F5B71}</a:tableStyleId>
              </a:tblPr>
              <a:tblGrid>
                <a:gridCol w="1870450"/>
                <a:gridCol w="1201800"/>
                <a:gridCol w="1859425"/>
                <a:gridCol w="1603825"/>
              </a:tblGrid>
              <a:tr h="491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BRAND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FEATURES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VALUE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PRICING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Xantus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The Drinkcheck™ Wristband tests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Design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$53.99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DrinkGuardian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Drink Cover &amp; Wearable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Special offers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$45.32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Undercover Colors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Nail Polish Test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Reliability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$35-$50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NightCap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Scrunchie Cover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Best Prices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$12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Spikey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Bottle Stopper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Marketing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$6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Think Twice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Spike Test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Customers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$15-$249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Knonap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   Covers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Design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$15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Safety Straw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  Straw Detector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–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Announced in April 2025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SIZE OVERVIEW</a:t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5474816" y="1598300"/>
            <a:ext cx="2777100" cy="2777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5711666" y="2071852"/>
            <a:ext cx="2303400" cy="230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6166916" y="2982397"/>
            <a:ext cx="1392900" cy="139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 txBox="1"/>
          <p:nvPr/>
        </p:nvSpPr>
        <p:spPr>
          <a:xfrm>
            <a:off x="6228416" y="1614650"/>
            <a:ext cx="126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$9.79B</a:t>
            </a:r>
            <a:endParaRPr b="1" sz="18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6228416" y="2371325"/>
            <a:ext cx="126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$1.37B</a:t>
            </a:r>
            <a:endParaRPr b="1" sz="18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6228416" y="3389275"/>
            <a:ext cx="1269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rPr>
              <a:t>$41.25M</a:t>
            </a:r>
            <a:endParaRPr b="1" sz="1800">
              <a:solidFill>
                <a:schemeClr val="lt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970925" y="1338006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Total Addressable Market</a:t>
            </a:r>
            <a:endParaRPr b="1" sz="180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970925" y="1697651"/>
            <a:ext cx="4281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North America Health &amp; Fitness Wearable Technology Market Size (2024) 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970925" y="2462398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Serviceable Addressable Market</a:t>
            </a:r>
            <a:endParaRPr b="1" sz="180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970925" y="2822038"/>
            <a:ext cx="4281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Market Size between 14 - 24 years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970925" y="3586791"/>
            <a:ext cx="4281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yne"/>
                <a:ea typeface="Syne"/>
                <a:cs typeface="Syne"/>
                <a:sym typeface="Syne"/>
              </a:rPr>
              <a:t>Serviceable Obtainable Market</a:t>
            </a:r>
            <a:endParaRPr b="1" sz="1800">
              <a:solidFill>
                <a:schemeClr val="dk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970925" y="3946425"/>
            <a:ext cx="42813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1% of the SAM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713225" y="1421406"/>
            <a:ext cx="257700" cy="25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713225" y="3670191"/>
            <a:ext cx="257700" cy="257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713225" y="2545798"/>
            <a:ext cx="257700" cy="257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Structure</a:t>
            </a:r>
            <a:endParaRPr/>
          </a:p>
        </p:txBody>
      </p:sp>
      <p:graphicFrame>
        <p:nvGraphicFramePr>
          <p:cNvPr id="425" name="Google Shape;425;p34"/>
          <p:cNvGraphicFramePr/>
          <p:nvPr/>
        </p:nvGraphicFramePr>
        <p:xfrm>
          <a:off x="952500" y="147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{EE0FEF47-CEBB-4287-806B-64CBDE733E13}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Cost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Manufacturing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Setup production line and quality control.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$200,000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Software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Development of companion app and algorithms.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$145,000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Certification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Acquire regulatory approvals and certifications.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$50,000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Marketing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Brand launch and initial outreach campaigns.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$75,000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Staffing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Recruitment and salaries for key roles.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$500,000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Total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$725,000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Streams</a:t>
            </a:r>
            <a:endParaRPr/>
          </a:p>
        </p:txBody>
      </p:sp>
      <p:graphicFrame>
        <p:nvGraphicFramePr>
          <p:cNvPr id="431" name="Google Shape;431;p35"/>
          <p:cNvGraphicFramePr/>
          <p:nvPr/>
        </p:nvGraphicFramePr>
        <p:xfrm>
          <a:off x="1277700" y="16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{F5BE0C81-76B6-4B91-8002-D243EBC6D8CF}</a:tableStyleId>
              </a:tblPr>
              <a:tblGrid>
                <a:gridCol w="2288100"/>
                <a:gridCol w="2288100"/>
                <a:gridCol w="2288100"/>
              </a:tblGrid>
              <a:tr h="2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Revenue Streams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Price per unit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Frequency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Wearable Prices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$120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One-Time Payment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Individual Subscription Plan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Parent Plan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$19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Monthly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University / Institutional Package Plan for Wearable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$90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One-Time Payment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6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Verified Safe Venues Trainings &amp; Certifications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$150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One-Time Payment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Advertisements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$17.50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Per number of viewers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PROJECTIONS</a:t>
            </a:r>
            <a:endParaRPr/>
          </a:p>
        </p:txBody>
      </p:sp>
      <p:graphicFrame>
        <p:nvGraphicFramePr>
          <p:cNvPr id="437" name="Google Shape;437;p36"/>
          <p:cNvGraphicFramePr/>
          <p:nvPr/>
        </p:nvGraphicFramePr>
        <p:xfrm>
          <a:off x="843688" y="152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{EE0FEF47-CEBB-4287-806B-64CBDE733E13}</a:tableStyleId>
              </a:tblPr>
              <a:tblGrid>
                <a:gridCol w="2263475"/>
                <a:gridCol w="2346575"/>
                <a:gridCol w="2130400"/>
              </a:tblGrid>
              <a:tr h="2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PRODUCT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UNITS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2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REVENUE</a:t>
                      </a:r>
                      <a:endParaRPr b="1" sz="1000">
                        <a:solidFill>
                          <a:schemeClr val="dk2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Wearable Prices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4000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$480,000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Individual Subscription Plan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4000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$28,000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Parent Plan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4500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$85,500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University / Institutional Package Plan for Wearable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2000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$180,000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</a:rPr>
                        <a:t>Verified Safe Venues Trainings &amp; Certifications</a:t>
                      </a:r>
                      <a:endParaRPr sz="1000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10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$1,500</a:t>
                      </a:r>
                      <a:endParaRPr sz="100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8" name="Google Shape;438;p36"/>
          <p:cNvSpPr txBox="1"/>
          <p:nvPr/>
        </p:nvSpPr>
        <p:spPr>
          <a:xfrm>
            <a:off x="1731225" y="4147050"/>
            <a:ext cx="5146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Revenue: 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$775,000      	</a:t>
            </a:r>
            <a:r>
              <a:rPr lang="en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Cost: 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$725,000		</a:t>
            </a:r>
            <a:r>
              <a:rPr lang="en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Profit:</a:t>
            </a: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$50,000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444" name="Google Shape;444;p37"/>
          <p:cNvSpPr txBox="1"/>
          <p:nvPr/>
        </p:nvSpPr>
        <p:spPr>
          <a:xfrm>
            <a:off x="3865803" y="1251950"/>
            <a:ext cx="13455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Raquel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CEO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2320981" y="2112316"/>
            <a:ext cx="13434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Product Manager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6" name="Google Shape;446;p37"/>
          <p:cNvSpPr txBox="1"/>
          <p:nvPr/>
        </p:nvSpPr>
        <p:spPr>
          <a:xfrm>
            <a:off x="5412725" y="2112316"/>
            <a:ext cx="13434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Wambui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Chief Financial Officer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6200350" y="3011150"/>
            <a:ext cx="12438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Marketing Analyst 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4791902" y="3011150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Operations Lead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9" name="Google Shape;449;p37"/>
          <p:cNvSpPr txBox="1"/>
          <p:nvPr/>
        </p:nvSpPr>
        <p:spPr>
          <a:xfrm>
            <a:off x="3109032" y="3011150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Product Designer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1699729" y="3011150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Dubem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Lead Software Developer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1" name="Google Shape;451;p37"/>
          <p:cNvSpPr txBox="1"/>
          <p:nvPr/>
        </p:nvSpPr>
        <p:spPr>
          <a:xfrm>
            <a:off x="5461569" y="3909983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Fellow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2" name="Google Shape;452;p37"/>
          <p:cNvSpPr txBox="1"/>
          <p:nvPr/>
        </p:nvSpPr>
        <p:spPr>
          <a:xfrm>
            <a:off x="3984012" y="3909983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Intern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2506456" y="3909983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Tech Fellow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4" name="Google Shape;454;p37"/>
          <p:cNvSpPr txBox="1"/>
          <p:nvPr/>
        </p:nvSpPr>
        <p:spPr>
          <a:xfrm>
            <a:off x="1028900" y="3909983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 Analyst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6939125" y="3909983"/>
            <a:ext cx="1176600" cy="45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—</a:t>
            </a:r>
            <a:endParaRPr b="1" sz="10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Intern</a:t>
            </a:r>
            <a:endParaRPr b="1"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456" name="Google Shape;456;p37"/>
          <p:cNvCxnSpPr>
            <a:stCxn id="444" idx="2"/>
            <a:endCxn id="445" idx="0"/>
          </p:cNvCxnSpPr>
          <p:nvPr/>
        </p:nvCxnSpPr>
        <p:spPr>
          <a:xfrm rot="5400000">
            <a:off x="3564003" y="1137800"/>
            <a:ext cx="403200" cy="1545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37"/>
          <p:cNvCxnSpPr>
            <a:stCxn id="444" idx="2"/>
            <a:endCxn id="446" idx="0"/>
          </p:cNvCxnSpPr>
          <p:nvPr/>
        </p:nvCxnSpPr>
        <p:spPr>
          <a:xfrm flipH="1" rot="-5400000">
            <a:off x="5109903" y="1137800"/>
            <a:ext cx="403200" cy="1545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7"/>
          <p:cNvCxnSpPr>
            <a:stCxn id="445" idx="2"/>
            <a:endCxn id="450" idx="0"/>
          </p:cNvCxnSpPr>
          <p:nvPr/>
        </p:nvCxnSpPr>
        <p:spPr>
          <a:xfrm rot="5400000">
            <a:off x="2419531" y="2437966"/>
            <a:ext cx="441600" cy="70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37"/>
          <p:cNvCxnSpPr>
            <a:stCxn id="445" idx="2"/>
            <a:endCxn id="449" idx="0"/>
          </p:cNvCxnSpPr>
          <p:nvPr/>
        </p:nvCxnSpPr>
        <p:spPr>
          <a:xfrm flipH="1" rot="-5400000">
            <a:off x="3124231" y="2437966"/>
            <a:ext cx="441600" cy="704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37"/>
          <p:cNvCxnSpPr>
            <a:stCxn id="446" idx="2"/>
            <a:endCxn id="448" idx="0"/>
          </p:cNvCxnSpPr>
          <p:nvPr/>
        </p:nvCxnSpPr>
        <p:spPr>
          <a:xfrm rot="5400000">
            <a:off x="5511575" y="2438266"/>
            <a:ext cx="441600" cy="704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37"/>
          <p:cNvCxnSpPr>
            <a:stCxn id="446" idx="2"/>
            <a:endCxn id="447" idx="0"/>
          </p:cNvCxnSpPr>
          <p:nvPr/>
        </p:nvCxnSpPr>
        <p:spPr>
          <a:xfrm flipH="1" rot="-5400000">
            <a:off x="6232475" y="2421466"/>
            <a:ext cx="441600" cy="737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37"/>
          <p:cNvCxnSpPr>
            <a:stCxn id="447" idx="2"/>
            <a:endCxn id="451" idx="0"/>
          </p:cNvCxnSpPr>
          <p:nvPr/>
        </p:nvCxnSpPr>
        <p:spPr>
          <a:xfrm rot="5400000">
            <a:off x="6215200" y="3302900"/>
            <a:ext cx="441600" cy="772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37"/>
          <p:cNvCxnSpPr>
            <a:stCxn id="447" idx="2"/>
            <a:endCxn id="455" idx="0"/>
          </p:cNvCxnSpPr>
          <p:nvPr/>
        </p:nvCxnSpPr>
        <p:spPr>
          <a:xfrm flipH="1" rot="-5400000">
            <a:off x="6954100" y="3336500"/>
            <a:ext cx="441600" cy="705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37"/>
          <p:cNvCxnSpPr>
            <a:stCxn id="450" idx="2"/>
            <a:endCxn id="454" idx="0"/>
          </p:cNvCxnSpPr>
          <p:nvPr/>
        </p:nvCxnSpPr>
        <p:spPr>
          <a:xfrm rot="5400000">
            <a:off x="1731829" y="3353750"/>
            <a:ext cx="441600" cy="670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37"/>
          <p:cNvCxnSpPr>
            <a:stCxn id="450" idx="2"/>
            <a:endCxn id="453" idx="0"/>
          </p:cNvCxnSpPr>
          <p:nvPr/>
        </p:nvCxnSpPr>
        <p:spPr>
          <a:xfrm flipH="1" rot="-5400000">
            <a:off x="2470579" y="3285800"/>
            <a:ext cx="441600" cy="806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37"/>
          <p:cNvCxnSpPr>
            <a:stCxn id="450" idx="2"/>
            <a:endCxn id="452" idx="0"/>
          </p:cNvCxnSpPr>
          <p:nvPr/>
        </p:nvCxnSpPr>
        <p:spPr>
          <a:xfrm flipH="1" rot="-5400000">
            <a:off x="3209329" y="2547050"/>
            <a:ext cx="441600" cy="22842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</p:txBody>
      </p:sp>
      <p:sp>
        <p:nvSpPr>
          <p:cNvPr id="472" name="Google Shape;472;p38"/>
          <p:cNvSpPr txBox="1"/>
          <p:nvPr/>
        </p:nvSpPr>
        <p:spPr>
          <a:xfrm flipH="1">
            <a:off x="1002804" y="135457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Conduct market research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3" name="Google Shape;473;p38"/>
          <p:cNvSpPr txBox="1"/>
          <p:nvPr/>
        </p:nvSpPr>
        <p:spPr>
          <a:xfrm flipH="1">
            <a:off x="2818619" y="135457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Prototype Development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4" name="Google Shape;474;p38"/>
          <p:cNvSpPr txBox="1"/>
          <p:nvPr/>
        </p:nvSpPr>
        <p:spPr>
          <a:xfrm flipH="1">
            <a:off x="4634434" y="135457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Pilot Testing &amp; Iteration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5" name="Google Shape;475;p38"/>
          <p:cNvSpPr txBox="1"/>
          <p:nvPr/>
        </p:nvSpPr>
        <p:spPr>
          <a:xfrm flipH="1">
            <a:off x="6450250" y="135457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Pre-Launch &amp; Regulatory Prep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6" name="Google Shape;476;p38"/>
          <p:cNvSpPr txBox="1"/>
          <p:nvPr/>
        </p:nvSpPr>
        <p:spPr>
          <a:xfrm flipH="1">
            <a:off x="1002804" y="369702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Market Launch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 flipH="1">
            <a:off x="2818619" y="369702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Growth &amp; Expansion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 flipH="1">
            <a:off x="4634435" y="369702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 &amp; Impact Optimization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79" name="Google Shape;479;p38"/>
          <p:cNvSpPr txBox="1"/>
          <p:nvPr/>
        </p:nvSpPr>
        <p:spPr>
          <a:xfrm flipH="1">
            <a:off x="6450250" y="3697025"/>
            <a:ext cx="169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Exit Strategy</a:t>
            </a:r>
            <a:endParaRPr b="1"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 flipH="1">
            <a:off x="1328454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01.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 flipH="1">
            <a:off x="3144269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02.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2" name="Google Shape;482;p38"/>
          <p:cNvSpPr txBox="1"/>
          <p:nvPr/>
        </p:nvSpPr>
        <p:spPr>
          <a:xfrm flipH="1">
            <a:off x="4960084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03.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3" name="Google Shape;483;p38"/>
          <p:cNvSpPr txBox="1"/>
          <p:nvPr/>
        </p:nvSpPr>
        <p:spPr>
          <a:xfrm flipH="1">
            <a:off x="6775900" y="2284725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04.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4" name="Google Shape;484;p38"/>
          <p:cNvSpPr txBox="1"/>
          <p:nvPr/>
        </p:nvSpPr>
        <p:spPr>
          <a:xfrm flipH="1">
            <a:off x="1328454" y="3143298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05.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5" name="Google Shape;485;p38"/>
          <p:cNvSpPr txBox="1"/>
          <p:nvPr/>
        </p:nvSpPr>
        <p:spPr>
          <a:xfrm flipH="1">
            <a:off x="3144269" y="3143298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06.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6" name="Google Shape;486;p38"/>
          <p:cNvSpPr txBox="1"/>
          <p:nvPr/>
        </p:nvSpPr>
        <p:spPr>
          <a:xfrm flipH="1">
            <a:off x="4960085" y="3143298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07.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487" name="Google Shape;487;p38"/>
          <p:cNvSpPr txBox="1"/>
          <p:nvPr/>
        </p:nvSpPr>
        <p:spPr>
          <a:xfrm flipH="1">
            <a:off x="6775900" y="3143298"/>
            <a:ext cx="1039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08.</a:t>
            </a:r>
            <a:endParaRPr b="1" sz="26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488" name="Google Shape;488;p38"/>
          <p:cNvCxnSpPr>
            <a:stCxn id="481" idx="3"/>
            <a:endCxn id="480" idx="1"/>
          </p:cNvCxnSpPr>
          <p:nvPr/>
        </p:nvCxnSpPr>
        <p:spPr>
          <a:xfrm rot="10800000">
            <a:off x="2368169" y="2498175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38"/>
          <p:cNvCxnSpPr>
            <a:stCxn id="481" idx="1"/>
            <a:endCxn id="482" idx="3"/>
          </p:cNvCxnSpPr>
          <p:nvPr/>
        </p:nvCxnSpPr>
        <p:spPr>
          <a:xfrm>
            <a:off x="4184069" y="2498175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38"/>
          <p:cNvCxnSpPr>
            <a:stCxn id="482" idx="1"/>
            <a:endCxn id="483" idx="3"/>
          </p:cNvCxnSpPr>
          <p:nvPr/>
        </p:nvCxnSpPr>
        <p:spPr>
          <a:xfrm>
            <a:off x="5999884" y="2498175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8"/>
          <p:cNvCxnSpPr>
            <a:stCxn id="483" idx="2"/>
            <a:endCxn id="484" idx="0"/>
          </p:cNvCxnSpPr>
          <p:nvPr/>
        </p:nvCxnSpPr>
        <p:spPr>
          <a:xfrm rot="5400000">
            <a:off x="4356250" y="203775"/>
            <a:ext cx="431700" cy="54474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38"/>
          <p:cNvCxnSpPr>
            <a:stCxn id="484" idx="1"/>
            <a:endCxn id="485" idx="3"/>
          </p:cNvCxnSpPr>
          <p:nvPr/>
        </p:nvCxnSpPr>
        <p:spPr>
          <a:xfrm>
            <a:off x="2368254" y="3356748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38"/>
          <p:cNvCxnSpPr>
            <a:stCxn id="485" idx="1"/>
            <a:endCxn id="486" idx="3"/>
          </p:cNvCxnSpPr>
          <p:nvPr/>
        </p:nvCxnSpPr>
        <p:spPr>
          <a:xfrm>
            <a:off x="4184069" y="3356748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38"/>
          <p:cNvCxnSpPr>
            <a:stCxn id="486" idx="1"/>
            <a:endCxn id="487" idx="3"/>
          </p:cNvCxnSpPr>
          <p:nvPr/>
        </p:nvCxnSpPr>
        <p:spPr>
          <a:xfrm>
            <a:off x="5999885" y="3356748"/>
            <a:ext cx="776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38"/>
          <p:cNvCxnSpPr>
            <a:stCxn id="480" idx="0"/>
            <a:endCxn id="472" idx="2"/>
          </p:cNvCxnSpPr>
          <p:nvPr/>
        </p:nvCxnSpPr>
        <p:spPr>
          <a:xfrm rot="10800000">
            <a:off x="1848354" y="2157525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38"/>
          <p:cNvCxnSpPr>
            <a:stCxn id="481" idx="0"/>
            <a:endCxn id="473" idx="2"/>
          </p:cNvCxnSpPr>
          <p:nvPr/>
        </p:nvCxnSpPr>
        <p:spPr>
          <a:xfrm rot="10800000">
            <a:off x="3664169" y="2157525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38"/>
          <p:cNvCxnSpPr>
            <a:stCxn id="482" idx="0"/>
            <a:endCxn id="474" idx="2"/>
          </p:cNvCxnSpPr>
          <p:nvPr/>
        </p:nvCxnSpPr>
        <p:spPr>
          <a:xfrm rot="10800000">
            <a:off x="5479984" y="2157525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38"/>
          <p:cNvCxnSpPr>
            <a:stCxn id="483" idx="0"/>
            <a:endCxn id="475" idx="2"/>
          </p:cNvCxnSpPr>
          <p:nvPr/>
        </p:nvCxnSpPr>
        <p:spPr>
          <a:xfrm rot="10800000">
            <a:off x="7295800" y="2157525"/>
            <a:ext cx="0" cy="12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38"/>
          <p:cNvCxnSpPr>
            <a:stCxn id="484" idx="2"/>
            <a:endCxn id="476" idx="0"/>
          </p:cNvCxnSpPr>
          <p:nvPr/>
        </p:nvCxnSpPr>
        <p:spPr>
          <a:xfrm>
            <a:off x="1848354" y="3570198"/>
            <a:ext cx="0" cy="1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38"/>
          <p:cNvCxnSpPr>
            <a:stCxn id="485" idx="2"/>
            <a:endCxn id="477" idx="0"/>
          </p:cNvCxnSpPr>
          <p:nvPr/>
        </p:nvCxnSpPr>
        <p:spPr>
          <a:xfrm>
            <a:off x="3664169" y="3570198"/>
            <a:ext cx="0" cy="1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38"/>
          <p:cNvCxnSpPr>
            <a:stCxn id="486" idx="2"/>
            <a:endCxn id="478" idx="0"/>
          </p:cNvCxnSpPr>
          <p:nvPr/>
        </p:nvCxnSpPr>
        <p:spPr>
          <a:xfrm>
            <a:off x="5479985" y="3570198"/>
            <a:ext cx="0" cy="1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38"/>
          <p:cNvCxnSpPr>
            <a:stCxn id="487" idx="2"/>
            <a:endCxn id="479" idx="0"/>
          </p:cNvCxnSpPr>
          <p:nvPr/>
        </p:nvCxnSpPr>
        <p:spPr>
          <a:xfrm>
            <a:off x="7295800" y="3570198"/>
            <a:ext cx="0" cy="1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>
            <a:off x="713250" y="28375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508" name="Google Shape;508;p39"/>
          <p:cNvPicPr preferRelativeResize="0"/>
          <p:nvPr/>
        </p:nvPicPr>
        <p:blipFill rotWithShape="1">
          <a:blip r:embed="rId3">
            <a:alphaModFix/>
          </a:blip>
          <a:srcRect b="1594" l="2467" r="0" t="0"/>
          <a:stretch/>
        </p:blipFill>
        <p:spPr>
          <a:xfrm rot="1000699">
            <a:off x="5877097" y="684744"/>
            <a:ext cx="1826381" cy="394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19803">
            <a:off x="1735508" y="896744"/>
            <a:ext cx="1917185" cy="3982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875" y="1688775"/>
            <a:ext cx="1292026" cy="16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9"/>
          <p:cNvSpPr txBox="1"/>
          <p:nvPr/>
        </p:nvSpPr>
        <p:spPr>
          <a:xfrm>
            <a:off x="4038775" y="4597075"/>
            <a:ext cx="4359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2" name="Google Shape;512;p39"/>
          <p:cNvSpPr txBox="1"/>
          <p:nvPr/>
        </p:nvSpPr>
        <p:spPr>
          <a:xfrm>
            <a:off x="3397325" y="856450"/>
            <a:ext cx="413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https://lunatek.netlify.app/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18" name="Google Shape;518;p40"/>
          <p:cNvSpPr txBox="1"/>
          <p:nvPr/>
        </p:nvSpPr>
        <p:spPr>
          <a:xfrm>
            <a:off x="1880725" y="1778425"/>
            <a:ext cx="5477100" cy="23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PulseGuard is developing the first Predictive Risk Interception System designed to help families protect teens and young adults (ages 14–24) from drink tampering and spiking incidents.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This product: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New: The first solution to combine real-time detection, predictive risk alerts, and post-incident analysis in one seamless platform.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Relevant: Addresses a growing safety concern among students, nightlife participants, and parents, providing peace of mind and immediate visibility.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Market Opportunity: Serves a large and underserved market spanning colleges, bars, and family safety tech — with strong potential for national and global adoption.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2347950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24" name="Google Shape;524;p41"/>
          <p:cNvSpPr txBox="1"/>
          <p:nvPr>
            <p:ph idx="1" type="subTitle"/>
          </p:nvPr>
        </p:nvSpPr>
        <p:spPr>
          <a:xfrm>
            <a:off x="2347950" y="1593600"/>
            <a:ext cx="44481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info@pulseguard.io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+1 470 555 5555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https://lunatek.netlify.app/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"/>
          <p:cNvSpPr txBox="1"/>
          <p:nvPr/>
        </p:nvSpPr>
        <p:spPr>
          <a:xfrm>
            <a:off x="2496150" y="4250900"/>
            <a:ext cx="415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526" name="Google Shape;526;p41"/>
          <p:cNvCxnSpPr/>
          <p:nvPr/>
        </p:nvCxnSpPr>
        <p:spPr>
          <a:xfrm>
            <a:off x="2754263" y="3406362"/>
            <a:ext cx="78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1"/>
          <p:cNvCxnSpPr/>
          <p:nvPr/>
        </p:nvCxnSpPr>
        <p:spPr>
          <a:xfrm>
            <a:off x="3703588" y="3406362"/>
            <a:ext cx="78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41"/>
          <p:cNvCxnSpPr/>
          <p:nvPr/>
        </p:nvCxnSpPr>
        <p:spPr>
          <a:xfrm>
            <a:off x="4652913" y="3406362"/>
            <a:ext cx="78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1"/>
          <p:cNvCxnSpPr/>
          <p:nvPr/>
        </p:nvCxnSpPr>
        <p:spPr>
          <a:xfrm>
            <a:off x="5602238" y="3406362"/>
            <a:ext cx="78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1"/>
          <p:cNvSpPr/>
          <p:nvPr/>
        </p:nvSpPr>
        <p:spPr>
          <a:xfrm>
            <a:off x="2919410" y="2822988"/>
            <a:ext cx="457206" cy="457195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41"/>
          <p:cNvGrpSpPr/>
          <p:nvPr/>
        </p:nvGrpSpPr>
        <p:grpSpPr>
          <a:xfrm>
            <a:off x="3868733" y="2823177"/>
            <a:ext cx="457209" cy="457188"/>
            <a:chOff x="3303268" y="3817349"/>
            <a:chExt cx="346056" cy="345674"/>
          </a:xfrm>
        </p:grpSpPr>
        <p:sp>
          <p:nvSpPr>
            <p:cNvPr id="532" name="Google Shape;532;p41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4818058" y="2823177"/>
            <a:ext cx="457209" cy="457188"/>
            <a:chOff x="3752358" y="3817349"/>
            <a:chExt cx="346056" cy="345674"/>
          </a:xfrm>
        </p:grpSpPr>
        <p:sp>
          <p:nvSpPr>
            <p:cNvPr id="537" name="Google Shape;537;p4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41"/>
          <p:cNvGrpSpPr/>
          <p:nvPr/>
        </p:nvGrpSpPr>
        <p:grpSpPr>
          <a:xfrm>
            <a:off x="5767383" y="2823166"/>
            <a:ext cx="457209" cy="457188"/>
            <a:chOff x="2238181" y="4120624"/>
            <a:chExt cx="346056" cy="345674"/>
          </a:xfrm>
        </p:grpSpPr>
        <p:grpSp>
          <p:nvGrpSpPr>
            <p:cNvPr id="542" name="Google Shape;542;p41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543" name="Google Shape;543;p41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1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5" name="Google Shape;545;p41"/>
            <p:cNvSpPr/>
            <p:nvPr/>
          </p:nvSpPr>
          <p:spPr>
            <a:xfrm>
              <a:off x="2238181" y="4120624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6" name="Google Shape;546;p41"/>
          <p:cNvCxnSpPr/>
          <p:nvPr/>
        </p:nvCxnSpPr>
        <p:spPr>
          <a:xfrm>
            <a:off x="2346613" y="1595900"/>
            <a:ext cx="445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 title="IMG_2393.jp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7677" r="7677" t="0"/>
          <a:stretch/>
        </p:blipFill>
        <p:spPr>
          <a:xfrm>
            <a:off x="869975" y="1255525"/>
            <a:ext cx="1884300" cy="2774100"/>
          </a:xfrm>
          <a:prstGeom prst="roundRect">
            <a:avLst>
              <a:gd fmla="val 16667" name="adj"/>
            </a:avLst>
          </a:prstGeom>
        </p:spPr>
      </p:pic>
      <p:pic>
        <p:nvPicPr>
          <p:cNvPr id="279" name="Google Shape;279;p24" title="Wambui Gitahi_25-02-12_0445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3582" r="21211" t="0"/>
          <a:stretch/>
        </p:blipFill>
        <p:spPr>
          <a:xfrm>
            <a:off x="6334075" y="1184700"/>
            <a:ext cx="1884300" cy="2774100"/>
          </a:xfrm>
          <a:prstGeom prst="roundRect">
            <a:avLst>
              <a:gd fmla="val 16667" name="adj"/>
            </a:avLst>
          </a:prstGeom>
        </p:spPr>
      </p:pic>
      <p:pic>
        <p:nvPicPr>
          <p:cNvPr id="280" name="Google Shape;280;p24" title="Neutral Elegant Minimalist Digital Marketing Zoom Virtual Background.JPE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13006" r="13006" t="0"/>
          <a:stretch/>
        </p:blipFill>
        <p:spPr>
          <a:xfrm>
            <a:off x="3602025" y="1255525"/>
            <a:ext cx="1884300" cy="2774100"/>
          </a:xfrm>
          <a:prstGeom prst="roundRect">
            <a:avLst>
              <a:gd fmla="val 16667" name="adj"/>
            </a:avLst>
          </a:prstGeom>
        </p:spPr>
      </p:pic>
      <p:sp>
        <p:nvSpPr>
          <p:cNvPr id="281" name="Google Shape;281;p24"/>
          <p:cNvSpPr txBox="1"/>
          <p:nvPr/>
        </p:nvSpPr>
        <p:spPr>
          <a:xfrm>
            <a:off x="2541750" y="354125"/>
            <a:ext cx="43518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MEET THE TEAM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6334075" y="4268950"/>
            <a:ext cx="1884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Wambũi Gitahi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3966075" y="4237450"/>
            <a:ext cx="2093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Raquel Martin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959975" y="4270125"/>
            <a:ext cx="1794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Dubem Onwuchuluba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52" name="Google Shape;552;p42"/>
          <p:cNvSpPr txBox="1"/>
          <p:nvPr/>
        </p:nvSpPr>
        <p:spPr>
          <a:xfrm>
            <a:off x="960050" y="1337750"/>
            <a:ext cx="7578000" cy="3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/>
              </a:rPr>
              <a:t>Financials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/>
              </a:rPr>
              <a:t>Market Share Data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AutoNum type="arabicPeriod"/>
            </a:pPr>
            <a:r>
              <a:rPr lang="en" sz="1200" u="sng">
                <a:solidFill>
                  <a:schemeClr val="hlink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/>
              </a:rPr>
              <a:t>Business Model Canvas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0" name="Google Shape;290;p25"/>
          <p:cNvSpPr txBox="1"/>
          <p:nvPr>
            <p:ph idx="2" type="title"/>
          </p:nvPr>
        </p:nvSpPr>
        <p:spPr>
          <a:xfrm>
            <a:off x="2217025" y="142245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91" name="Google Shape;291;p25"/>
          <p:cNvSpPr txBox="1"/>
          <p:nvPr>
            <p:ph idx="3" type="title"/>
          </p:nvPr>
        </p:nvSpPr>
        <p:spPr>
          <a:xfrm>
            <a:off x="2217025" y="305706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92" name="Google Shape;292;p25"/>
          <p:cNvSpPr txBox="1"/>
          <p:nvPr>
            <p:ph idx="4" type="title"/>
          </p:nvPr>
        </p:nvSpPr>
        <p:spPr>
          <a:xfrm>
            <a:off x="2217025" y="196732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93" name="Google Shape;293;p25"/>
          <p:cNvSpPr txBox="1"/>
          <p:nvPr>
            <p:ph idx="5" type="title"/>
          </p:nvPr>
        </p:nvSpPr>
        <p:spPr>
          <a:xfrm>
            <a:off x="2217025" y="360193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294" name="Google Shape;294;p25"/>
          <p:cNvSpPr txBox="1"/>
          <p:nvPr>
            <p:ph idx="6" type="title"/>
          </p:nvPr>
        </p:nvSpPr>
        <p:spPr>
          <a:xfrm>
            <a:off x="2217025" y="251219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95" name="Google Shape;295;p25"/>
          <p:cNvSpPr txBox="1"/>
          <p:nvPr>
            <p:ph idx="7" type="title"/>
          </p:nvPr>
        </p:nvSpPr>
        <p:spPr>
          <a:xfrm>
            <a:off x="2217025" y="4146800"/>
            <a:ext cx="8241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296" name="Google Shape;296;p25"/>
          <p:cNvSpPr txBox="1"/>
          <p:nvPr>
            <p:ph idx="1" type="subTitle"/>
          </p:nvPr>
        </p:nvSpPr>
        <p:spPr>
          <a:xfrm>
            <a:off x="3284650" y="142245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97" name="Google Shape;297;p25"/>
          <p:cNvSpPr txBox="1"/>
          <p:nvPr>
            <p:ph idx="8" type="subTitle"/>
          </p:nvPr>
        </p:nvSpPr>
        <p:spPr>
          <a:xfrm>
            <a:off x="3284650" y="196732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298" name="Google Shape;298;p25"/>
          <p:cNvSpPr txBox="1"/>
          <p:nvPr>
            <p:ph idx="9" type="subTitle"/>
          </p:nvPr>
        </p:nvSpPr>
        <p:spPr>
          <a:xfrm>
            <a:off x="3284650" y="251219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OPPORTUNITY</a:t>
            </a:r>
            <a:endParaRPr/>
          </a:p>
        </p:txBody>
      </p:sp>
      <p:sp>
        <p:nvSpPr>
          <p:cNvPr id="299" name="Google Shape;299;p25"/>
          <p:cNvSpPr txBox="1"/>
          <p:nvPr>
            <p:ph idx="13" type="subTitle"/>
          </p:nvPr>
        </p:nvSpPr>
        <p:spPr>
          <a:xfrm>
            <a:off x="3284650" y="305706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300" name="Google Shape;300;p25"/>
          <p:cNvSpPr txBox="1"/>
          <p:nvPr>
            <p:ph idx="14" type="subTitle"/>
          </p:nvPr>
        </p:nvSpPr>
        <p:spPr>
          <a:xfrm>
            <a:off x="3284650" y="360193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&amp; TIMELINE</a:t>
            </a:r>
            <a:endParaRPr/>
          </a:p>
        </p:txBody>
      </p:sp>
      <p:sp>
        <p:nvSpPr>
          <p:cNvPr id="301" name="Google Shape;301;p25"/>
          <p:cNvSpPr txBox="1"/>
          <p:nvPr>
            <p:ph idx="15" type="subTitle"/>
          </p:nvPr>
        </p:nvSpPr>
        <p:spPr>
          <a:xfrm>
            <a:off x="3284650" y="4146800"/>
            <a:ext cx="3642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&amp; METRICS</a:t>
            </a:r>
            <a:endParaRPr/>
          </a:p>
        </p:txBody>
      </p:sp>
      <p:cxnSp>
        <p:nvCxnSpPr>
          <p:cNvPr id="302" name="Google Shape;302;p25"/>
          <p:cNvCxnSpPr/>
          <p:nvPr/>
        </p:nvCxnSpPr>
        <p:spPr>
          <a:xfrm>
            <a:off x="3070838" y="142245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5"/>
          <p:cNvCxnSpPr/>
          <p:nvPr/>
        </p:nvCxnSpPr>
        <p:spPr>
          <a:xfrm>
            <a:off x="3070838" y="414680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25"/>
          <p:cNvCxnSpPr/>
          <p:nvPr/>
        </p:nvCxnSpPr>
        <p:spPr>
          <a:xfrm>
            <a:off x="3070838" y="360193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3070838" y="305706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25"/>
          <p:cNvCxnSpPr/>
          <p:nvPr/>
        </p:nvCxnSpPr>
        <p:spPr>
          <a:xfrm>
            <a:off x="3070838" y="251219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3070838" y="1967320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8" name="Google Shape;308;p25"/>
          <p:cNvPicPr preferRelativeResize="0"/>
          <p:nvPr/>
        </p:nvPicPr>
        <p:blipFill rotWithShape="1">
          <a:blip r:embed="rId3">
            <a:alphaModFix/>
          </a:blip>
          <a:srcRect b="13403" l="14302" r="14294" t="13395"/>
          <a:stretch/>
        </p:blipFill>
        <p:spPr>
          <a:xfrm>
            <a:off x="7396975" y="2509875"/>
            <a:ext cx="824051" cy="8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/>
        </p:nvSpPr>
        <p:spPr>
          <a:xfrm>
            <a:off x="1062500" y="3928050"/>
            <a:ext cx="65844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1279800" y="71225"/>
            <a:ext cx="65844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What if safety didn’t just wait for something to go wrong?</a:t>
            </a:r>
            <a:endParaRPr b="1" sz="2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130700" y="1395750"/>
            <a:ext cx="2138100" cy="23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1722425" y="4288225"/>
            <a:ext cx="5393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descr="girl going to school and waving goodbye to her mother - black teenagers holding hands stock pictures, royalty-free photos &amp; images" id="317" name="Google Shape;3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413" y="1051450"/>
            <a:ext cx="4855175" cy="32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7" title="ChatGPT Image Oct 18, 2025, 08_49_09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000" y="1208425"/>
            <a:ext cx="3432950" cy="34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7"/>
          <p:cNvSpPr txBox="1"/>
          <p:nvPr/>
        </p:nvSpPr>
        <p:spPr>
          <a:xfrm>
            <a:off x="2960475" y="47376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Predict. Protect. Prevent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178175" y="1710550"/>
            <a:ext cx="234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Most safety products wait for the problem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Ours Predicts it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And when danger strikes it responds instantly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idx="4" type="subTitle"/>
          </p:nvPr>
        </p:nvSpPr>
        <p:spPr>
          <a:xfrm>
            <a:off x="5260291" y="1955025"/>
            <a:ext cx="268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VALUE PROPOSITION</a:t>
            </a:r>
            <a:endParaRPr sz="1400"/>
          </a:p>
        </p:txBody>
      </p:sp>
      <p:sp>
        <p:nvSpPr>
          <p:cNvPr id="330" name="Google Shape;330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1" name="Google Shape;331;p28"/>
          <p:cNvSpPr txBox="1"/>
          <p:nvPr>
            <p:ph idx="1" type="subTitle"/>
          </p:nvPr>
        </p:nvSpPr>
        <p:spPr>
          <a:xfrm>
            <a:off x="5221365" y="2343178"/>
            <a:ext cx="26898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teens are out in the world, families lose visibility but not responsibility. We offer a simple promise: detect risk before it happens, detect harm after it occurs, and instantly alert the people who care most.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 txBox="1"/>
          <p:nvPr>
            <p:ph idx="2" type="subTitle"/>
          </p:nvPr>
        </p:nvSpPr>
        <p:spPr>
          <a:xfrm>
            <a:off x="1777838" y="2343178"/>
            <a:ext cx="26898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need for a predictive risk interception system that helps families protect adolescents and young adults from drink tampering.</a:t>
            </a:r>
            <a:endParaRPr/>
          </a:p>
        </p:txBody>
      </p:sp>
      <p:sp>
        <p:nvSpPr>
          <p:cNvPr id="333" name="Google Shape;333;p28"/>
          <p:cNvSpPr txBox="1"/>
          <p:nvPr>
            <p:ph idx="3" type="subTitle"/>
          </p:nvPr>
        </p:nvSpPr>
        <p:spPr>
          <a:xfrm>
            <a:off x="1777838" y="1955025"/>
            <a:ext cx="26898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PROBLEM STATEMENT</a:t>
            </a:r>
            <a:endParaRPr sz="1400"/>
          </a:p>
        </p:txBody>
      </p:sp>
      <p:cxnSp>
        <p:nvCxnSpPr>
          <p:cNvPr id="334" name="Google Shape;334;p28"/>
          <p:cNvCxnSpPr/>
          <p:nvPr/>
        </p:nvCxnSpPr>
        <p:spPr>
          <a:xfrm>
            <a:off x="1735513" y="1955025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8"/>
          <p:cNvCxnSpPr/>
          <p:nvPr/>
        </p:nvCxnSpPr>
        <p:spPr>
          <a:xfrm>
            <a:off x="5175643" y="1955025"/>
            <a:ext cx="0" cy="45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6" name="Google Shape;336;p28"/>
          <p:cNvGrpSpPr/>
          <p:nvPr/>
        </p:nvGrpSpPr>
        <p:grpSpPr>
          <a:xfrm>
            <a:off x="1232827" y="1973573"/>
            <a:ext cx="421200" cy="420120"/>
            <a:chOff x="3048120" y="4304160"/>
            <a:chExt cx="421200" cy="420120"/>
          </a:xfrm>
        </p:grpSpPr>
        <p:sp>
          <p:nvSpPr>
            <p:cNvPr id="337" name="Google Shape;337;p28"/>
            <p:cNvSpPr/>
            <p:nvPr/>
          </p:nvSpPr>
          <p:spPr>
            <a:xfrm>
              <a:off x="3048120" y="4495320"/>
              <a:ext cx="320040" cy="228960"/>
            </a:xfrm>
            <a:custGeom>
              <a:rect b="b" l="l" r="r" t="t"/>
              <a:pathLst>
                <a:path extrusionOk="0" h="636" w="889">
                  <a:moveTo>
                    <a:pt x="871" y="600"/>
                  </a:moveTo>
                  <a:cubicBezTo>
                    <a:pt x="674" y="606"/>
                    <a:pt x="373" y="609"/>
                    <a:pt x="54" y="588"/>
                  </a:cubicBezTo>
                  <a:cubicBezTo>
                    <a:pt x="14" y="333"/>
                    <a:pt x="45" y="106"/>
                    <a:pt x="54" y="51"/>
                  </a:cubicBezTo>
                  <a:cubicBezTo>
                    <a:pt x="109" y="48"/>
                    <a:pt x="326" y="35"/>
                    <a:pt x="612" y="35"/>
                  </a:cubicBezTo>
                  <a:lnTo>
                    <a:pt x="612" y="35"/>
                  </a:lnTo>
                  <a:cubicBezTo>
                    <a:pt x="621" y="35"/>
                    <a:pt x="629" y="27"/>
                    <a:pt x="629" y="17"/>
                  </a:cubicBezTo>
                  <a:cubicBezTo>
                    <a:pt x="629" y="9"/>
                    <a:pt x="622" y="0"/>
                    <a:pt x="612" y="0"/>
                  </a:cubicBezTo>
                  <a:cubicBezTo>
                    <a:pt x="281" y="-2"/>
                    <a:pt x="41" y="16"/>
                    <a:pt x="38" y="16"/>
                  </a:cubicBezTo>
                  <a:cubicBezTo>
                    <a:pt x="31" y="16"/>
                    <a:pt x="23" y="22"/>
                    <a:pt x="22" y="30"/>
                  </a:cubicBezTo>
                  <a:cubicBezTo>
                    <a:pt x="22" y="33"/>
                    <a:pt x="-28" y="303"/>
                    <a:pt x="22" y="606"/>
                  </a:cubicBezTo>
                  <a:cubicBezTo>
                    <a:pt x="23" y="613"/>
                    <a:pt x="29" y="620"/>
                    <a:pt x="38" y="620"/>
                  </a:cubicBezTo>
                  <a:cubicBezTo>
                    <a:pt x="230" y="634"/>
                    <a:pt x="417" y="636"/>
                    <a:pt x="578" y="636"/>
                  </a:cubicBezTo>
                  <a:cubicBezTo>
                    <a:pt x="690" y="636"/>
                    <a:pt x="791" y="635"/>
                    <a:pt x="873" y="632"/>
                  </a:cubicBezTo>
                  <a:cubicBezTo>
                    <a:pt x="881" y="632"/>
                    <a:pt x="890" y="623"/>
                    <a:pt x="889" y="615"/>
                  </a:cubicBezTo>
                  <a:cubicBezTo>
                    <a:pt x="889" y="607"/>
                    <a:pt x="881" y="600"/>
                    <a:pt x="871" y="6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3292920" y="4495680"/>
              <a:ext cx="176400" cy="226080"/>
            </a:xfrm>
            <a:custGeom>
              <a:rect b="b" l="l" r="r" t="t"/>
              <a:pathLst>
                <a:path extrusionOk="0" h="628" w="490">
                  <a:moveTo>
                    <a:pt x="468" y="31"/>
                  </a:moveTo>
                  <a:cubicBezTo>
                    <a:pt x="466" y="24"/>
                    <a:pt x="461" y="18"/>
                    <a:pt x="452" y="16"/>
                  </a:cubicBezTo>
                  <a:cubicBezTo>
                    <a:pt x="315" y="8"/>
                    <a:pt x="168" y="2"/>
                    <a:pt x="18" y="0"/>
                  </a:cubicBezTo>
                  <a:lnTo>
                    <a:pt x="18" y="0"/>
                  </a:lnTo>
                  <a:cubicBezTo>
                    <a:pt x="9" y="0"/>
                    <a:pt x="0" y="8"/>
                    <a:pt x="0" y="18"/>
                  </a:cubicBezTo>
                  <a:cubicBezTo>
                    <a:pt x="0" y="26"/>
                    <a:pt x="8" y="35"/>
                    <a:pt x="18" y="35"/>
                  </a:cubicBezTo>
                  <a:cubicBezTo>
                    <a:pt x="162" y="37"/>
                    <a:pt x="303" y="42"/>
                    <a:pt x="436" y="50"/>
                  </a:cubicBezTo>
                  <a:cubicBezTo>
                    <a:pt x="445" y="105"/>
                    <a:pt x="475" y="332"/>
                    <a:pt x="436" y="587"/>
                  </a:cubicBezTo>
                  <a:cubicBezTo>
                    <a:pt x="413" y="589"/>
                    <a:pt x="357" y="592"/>
                    <a:pt x="280" y="595"/>
                  </a:cubicBezTo>
                  <a:cubicBezTo>
                    <a:pt x="271" y="595"/>
                    <a:pt x="263" y="603"/>
                    <a:pt x="264" y="612"/>
                  </a:cubicBezTo>
                  <a:cubicBezTo>
                    <a:pt x="264" y="621"/>
                    <a:pt x="271" y="628"/>
                    <a:pt x="281" y="628"/>
                  </a:cubicBezTo>
                  <a:lnTo>
                    <a:pt x="281" y="628"/>
                  </a:lnTo>
                  <a:cubicBezTo>
                    <a:pt x="386" y="624"/>
                    <a:pt x="450" y="619"/>
                    <a:pt x="452" y="619"/>
                  </a:cubicBezTo>
                  <a:cubicBezTo>
                    <a:pt x="459" y="619"/>
                    <a:pt x="466" y="614"/>
                    <a:pt x="468" y="605"/>
                  </a:cubicBezTo>
                  <a:cubicBezTo>
                    <a:pt x="517" y="303"/>
                    <a:pt x="468" y="34"/>
                    <a:pt x="468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3136320" y="4304160"/>
              <a:ext cx="246960" cy="95040"/>
            </a:xfrm>
            <a:custGeom>
              <a:rect b="b" l="l" r="r" t="t"/>
              <a:pathLst>
                <a:path extrusionOk="0" h="264" w="686">
                  <a:moveTo>
                    <a:pt x="13" y="51"/>
                  </a:moveTo>
                  <a:cubicBezTo>
                    <a:pt x="14" y="51"/>
                    <a:pt x="14" y="51"/>
                    <a:pt x="16" y="51"/>
                  </a:cubicBezTo>
                  <a:cubicBezTo>
                    <a:pt x="16" y="51"/>
                    <a:pt x="45" y="47"/>
                    <a:pt x="99" y="43"/>
                  </a:cubicBezTo>
                  <a:cubicBezTo>
                    <a:pt x="100" y="81"/>
                    <a:pt x="105" y="117"/>
                    <a:pt x="109" y="152"/>
                  </a:cubicBezTo>
                  <a:cubicBezTo>
                    <a:pt x="110" y="159"/>
                    <a:pt x="116" y="167"/>
                    <a:pt x="124" y="167"/>
                  </a:cubicBezTo>
                  <a:cubicBezTo>
                    <a:pt x="163" y="171"/>
                    <a:pt x="201" y="175"/>
                    <a:pt x="239" y="177"/>
                  </a:cubicBezTo>
                  <a:cubicBezTo>
                    <a:pt x="247" y="226"/>
                    <a:pt x="290" y="264"/>
                    <a:pt x="341" y="264"/>
                  </a:cubicBezTo>
                  <a:cubicBezTo>
                    <a:pt x="393" y="264"/>
                    <a:pt x="435" y="226"/>
                    <a:pt x="444" y="177"/>
                  </a:cubicBezTo>
                  <a:cubicBezTo>
                    <a:pt x="514" y="172"/>
                    <a:pt x="558" y="167"/>
                    <a:pt x="559" y="167"/>
                  </a:cubicBezTo>
                  <a:cubicBezTo>
                    <a:pt x="566" y="165"/>
                    <a:pt x="572" y="159"/>
                    <a:pt x="574" y="152"/>
                  </a:cubicBezTo>
                  <a:cubicBezTo>
                    <a:pt x="574" y="151"/>
                    <a:pt x="580" y="110"/>
                    <a:pt x="584" y="43"/>
                  </a:cubicBezTo>
                  <a:cubicBezTo>
                    <a:pt x="636" y="47"/>
                    <a:pt x="665" y="51"/>
                    <a:pt x="665" y="51"/>
                  </a:cubicBezTo>
                  <a:cubicBezTo>
                    <a:pt x="667" y="51"/>
                    <a:pt x="667" y="51"/>
                    <a:pt x="668" y="51"/>
                  </a:cubicBezTo>
                  <a:cubicBezTo>
                    <a:pt x="677" y="51"/>
                    <a:pt x="684" y="46"/>
                    <a:pt x="686" y="37"/>
                  </a:cubicBezTo>
                  <a:cubicBezTo>
                    <a:pt x="687" y="28"/>
                    <a:pt x="680" y="19"/>
                    <a:pt x="671" y="18"/>
                  </a:cubicBezTo>
                  <a:cubicBezTo>
                    <a:pt x="670" y="18"/>
                    <a:pt x="546" y="0"/>
                    <a:pt x="342" y="0"/>
                  </a:cubicBezTo>
                  <a:cubicBezTo>
                    <a:pt x="325" y="0"/>
                    <a:pt x="307" y="0"/>
                    <a:pt x="291" y="0"/>
                  </a:cubicBezTo>
                  <a:cubicBezTo>
                    <a:pt x="282" y="0"/>
                    <a:pt x="274" y="8"/>
                    <a:pt x="274" y="18"/>
                  </a:cubicBezTo>
                  <a:cubicBezTo>
                    <a:pt x="274" y="27"/>
                    <a:pt x="281" y="35"/>
                    <a:pt x="291" y="35"/>
                  </a:cubicBezTo>
                  <a:lnTo>
                    <a:pt x="291" y="35"/>
                  </a:lnTo>
                  <a:cubicBezTo>
                    <a:pt x="309" y="35"/>
                    <a:pt x="325" y="35"/>
                    <a:pt x="342" y="35"/>
                  </a:cubicBezTo>
                  <a:cubicBezTo>
                    <a:pt x="427" y="35"/>
                    <a:pt x="496" y="38"/>
                    <a:pt x="550" y="41"/>
                  </a:cubicBezTo>
                  <a:cubicBezTo>
                    <a:pt x="547" y="85"/>
                    <a:pt x="545" y="117"/>
                    <a:pt x="543" y="134"/>
                  </a:cubicBezTo>
                  <a:cubicBezTo>
                    <a:pt x="496" y="140"/>
                    <a:pt x="327" y="156"/>
                    <a:pt x="144" y="134"/>
                  </a:cubicBezTo>
                  <a:cubicBezTo>
                    <a:pt x="141" y="104"/>
                    <a:pt x="138" y="73"/>
                    <a:pt x="137" y="41"/>
                  </a:cubicBezTo>
                  <a:cubicBezTo>
                    <a:pt x="157" y="40"/>
                    <a:pt x="182" y="38"/>
                    <a:pt x="208" y="37"/>
                  </a:cubicBezTo>
                  <a:cubicBezTo>
                    <a:pt x="217" y="37"/>
                    <a:pt x="226" y="28"/>
                    <a:pt x="224" y="19"/>
                  </a:cubicBezTo>
                  <a:cubicBezTo>
                    <a:pt x="224" y="11"/>
                    <a:pt x="215" y="2"/>
                    <a:pt x="207" y="3"/>
                  </a:cubicBezTo>
                  <a:cubicBezTo>
                    <a:pt x="87" y="8"/>
                    <a:pt x="19" y="18"/>
                    <a:pt x="16" y="18"/>
                  </a:cubicBezTo>
                  <a:cubicBezTo>
                    <a:pt x="7" y="19"/>
                    <a:pt x="0" y="28"/>
                    <a:pt x="1" y="37"/>
                  </a:cubicBezTo>
                  <a:cubicBezTo>
                    <a:pt x="-2" y="46"/>
                    <a:pt x="6" y="51"/>
                    <a:pt x="13" y="51"/>
                  </a:cubicBezTo>
                  <a:moveTo>
                    <a:pt x="336" y="180"/>
                  </a:moveTo>
                  <a:cubicBezTo>
                    <a:pt x="361" y="180"/>
                    <a:pt x="386" y="180"/>
                    <a:pt x="408" y="178"/>
                  </a:cubicBezTo>
                  <a:cubicBezTo>
                    <a:pt x="400" y="207"/>
                    <a:pt x="373" y="231"/>
                    <a:pt x="341" y="231"/>
                  </a:cubicBezTo>
                  <a:cubicBezTo>
                    <a:pt x="309" y="231"/>
                    <a:pt x="281" y="209"/>
                    <a:pt x="274" y="180"/>
                  </a:cubicBezTo>
                  <a:cubicBezTo>
                    <a:pt x="295" y="180"/>
                    <a:pt x="316" y="180"/>
                    <a:pt x="33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3109680" y="4391640"/>
              <a:ext cx="101520" cy="92160"/>
            </a:xfrm>
            <a:custGeom>
              <a:rect b="b" l="l" r="r" t="t"/>
              <a:pathLst>
                <a:path extrusionOk="0" h="256" w="282">
                  <a:moveTo>
                    <a:pt x="15" y="256"/>
                  </a:moveTo>
                  <a:cubicBezTo>
                    <a:pt x="18" y="256"/>
                    <a:pt x="21" y="254"/>
                    <a:pt x="24" y="253"/>
                  </a:cubicBezTo>
                  <a:cubicBezTo>
                    <a:pt x="181" y="155"/>
                    <a:pt x="275" y="33"/>
                    <a:pt x="279" y="27"/>
                  </a:cubicBezTo>
                  <a:cubicBezTo>
                    <a:pt x="285" y="20"/>
                    <a:pt x="283" y="8"/>
                    <a:pt x="276" y="4"/>
                  </a:cubicBezTo>
                  <a:cubicBezTo>
                    <a:pt x="269" y="-2"/>
                    <a:pt x="257" y="-1"/>
                    <a:pt x="253" y="7"/>
                  </a:cubicBezTo>
                  <a:cubicBezTo>
                    <a:pt x="251" y="8"/>
                    <a:pt x="160" y="130"/>
                    <a:pt x="8" y="224"/>
                  </a:cubicBezTo>
                  <a:cubicBezTo>
                    <a:pt x="-1" y="228"/>
                    <a:pt x="-2" y="240"/>
                    <a:pt x="2" y="247"/>
                  </a:cubicBezTo>
                  <a:cubicBezTo>
                    <a:pt x="5" y="253"/>
                    <a:pt x="11" y="256"/>
                    <a:pt x="1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3306240" y="4391640"/>
              <a:ext cx="102240" cy="92160"/>
            </a:xfrm>
            <a:custGeom>
              <a:rect b="b" l="l" r="r" t="t"/>
              <a:pathLst>
                <a:path extrusionOk="0" h="256" w="284">
                  <a:moveTo>
                    <a:pt x="30" y="7"/>
                  </a:moveTo>
                  <a:cubicBezTo>
                    <a:pt x="24" y="-1"/>
                    <a:pt x="14" y="-2"/>
                    <a:pt x="7" y="4"/>
                  </a:cubicBezTo>
                  <a:cubicBezTo>
                    <a:pt x="0" y="10"/>
                    <a:pt x="-2" y="20"/>
                    <a:pt x="4" y="27"/>
                  </a:cubicBezTo>
                  <a:cubicBezTo>
                    <a:pt x="8" y="33"/>
                    <a:pt x="102" y="155"/>
                    <a:pt x="259" y="253"/>
                  </a:cubicBezTo>
                  <a:cubicBezTo>
                    <a:pt x="262" y="254"/>
                    <a:pt x="265" y="256"/>
                    <a:pt x="268" y="256"/>
                  </a:cubicBezTo>
                  <a:cubicBezTo>
                    <a:pt x="274" y="256"/>
                    <a:pt x="279" y="253"/>
                    <a:pt x="282" y="247"/>
                  </a:cubicBezTo>
                  <a:cubicBezTo>
                    <a:pt x="287" y="238"/>
                    <a:pt x="285" y="228"/>
                    <a:pt x="277" y="224"/>
                  </a:cubicBezTo>
                  <a:cubicBezTo>
                    <a:pt x="124" y="130"/>
                    <a:pt x="32" y="8"/>
                    <a:pt x="30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3215520" y="4413240"/>
              <a:ext cx="29880" cy="44280"/>
            </a:xfrm>
            <a:custGeom>
              <a:rect b="b" l="l" r="r" t="t"/>
              <a:pathLst>
                <a:path extrusionOk="0" h="123" w="83">
                  <a:moveTo>
                    <a:pt x="49" y="9"/>
                  </a:moveTo>
                  <a:cubicBezTo>
                    <a:pt x="49" y="9"/>
                    <a:pt x="22" y="66"/>
                    <a:pt x="3" y="97"/>
                  </a:cubicBezTo>
                  <a:cubicBezTo>
                    <a:pt x="-3" y="104"/>
                    <a:pt x="0" y="116"/>
                    <a:pt x="8" y="120"/>
                  </a:cubicBezTo>
                  <a:cubicBezTo>
                    <a:pt x="11" y="121"/>
                    <a:pt x="14" y="123"/>
                    <a:pt x="17" y="123"/>
                  </a:cubicBezTo>
                  <a:cubicBezTo>
                    <a:pt x="23" y="123"/>
                    <a:pt x="29" y="120"/>
                    <a:pt x="32" y="116"/>
                  </a:cubicBezTo>
                  <a:cubicBezTo>
                    <a:pt x="52" y="84"/>
                    <a:pt x="80" y="27"/>
                    <a:pt x="81" y="24"/>
                  </a:cubicBezTo>
                  <a:cubicBezTo>
                    <a:pt x="86" y="15"/>
                    <a:pt x="81" y="5"/>
                    <a:pt x="74" y="0"/>
                  </a:cubicBezTo>
                  <a:cubicBezTo>
                    <a:pt x="64" y="-2"/>
                    <a:pt x="54" y="0"/>
                    <a:pt x="49" y="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3272760" y="4413600"/>
              <a:ext cx="29520" cy="45000"/>
            </a:xfrm>
            <a:custGeom>
              <a:rect b="b" l="l" r="r" t="t"/>
              <a:pathLst>
                <a:path extrusionOk="0" h="125" w="82">
                  <a:moveTo>
                    <a:pt x="74" y="120"/>
                  </a:moveTo>
                  <a:cubicBezTo>
                    <a:pt x="81" y="115"/>
                    <a:pt x="84" y="104"/>
                    <a:pt x="80" y="97"/>
                  </a:cubicBezTo>
                  <a:cubicBezTo>
                    <a:pt x="59" y="67"/>
                    <a:pt x="33" y="10"/>
                    <a:pt x="33" y="10"/>
                  </a:cubicBezTo>
                  <a:cubicBezTo>
                    <a:pt x="29" y="1"/>
                    <a:pt x="18" y="-2"/>
                    <a:pt x="10" y="2"/>
                  </a:cubicBezTo>
                  <a:cubicBezTo>
                    <a:pt x="1" y="7"/>
                    <a:pt x="-2" y="17"/>
                    <a:pt x="2" y="26"/>
                  </a:cubicBezTo>
                  <a:cubicBezTo>
                    <a:pt x="4" y="29"/>
                    <a:pt x="30" y="84"/>
                    <a:pt x="52" y="118"/>
                  </a:cubicBezTo>
                  <a:cubicBezTo>
                    <a:pt x="55" y="122"/>
                    <a:pt x="61" y="125"/>
                    <a:pt x="66" y="125"/>
                  </a:cubicBezTo>
                  <a:cubicBezTo>
                    <a:pt x="66" y="123"/>
                    <a:pt x="71" y="122"/>
                    <a:pt x="74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084840" y="4530240"/>
              <a:ext cx="43920" cy="43560"/>
            </a:xfrm>
            <a:custGeom>
              <a:rect b="b" l="l" r="r" t="t"/>
              <a:pathLst>
                <a:path extrusionOk="0" h="121" w="122">
                  <a:moveTo>
                    <a:pt x="119" y="16"/>
                  </a:move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6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8"/>
                    <a:pt x="17" y="118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8"/>
                    <a:pt x="105" y="118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2"/>
                    <a:pt x="125" y="62"/>
                    <a:pt x="119" y="16"/>
                  </a:cubicBezTo>
                  <a:moveTo>
                    <a:pt x="87" y="86"/>
                  </a:moveTo>
                  <a:cubicBezTo>
                    <a:pt x="76" y="88"/>
                    <a:pt x="57" y="88"/>
                    <a:pt x="36" y="86"/>
                  </a:cubicBezTo>
                  <a:cubicBezTo>
                    <a:pt x="35" y="66"/>
                    <a:pt x="35" y="47"/>
                    <a:pt x="36" y="35"/>
                  </a:cubicBezTo>
                  <a:cubicBezTo>
                    <a:pt x="48" y="34"/>
                    <a:pt x="67" y="34"/>
                    <a:pt x="87" y="35"/>
                  </a:cubicBezTo>
                  <a:cubicBezTo>
                    <a:pt x="89" y="56"/>
                    <a:pt x="87" y="73"/>
                    <a:pt x="87" y="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145680" y="4530240"/>
              <a:ext cx="43920" cy="43560"/>
            </a:xfrm>
            <a:custGeom>
              <a:rect b="b" l="l" r="r" t="t"/>
              <a:pathLst>
                <a:path extrusionOk="0" h="121" w="122">
                  <a:moveTo>
                    <a:pt x="17" y="118"/>
                  </a:move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8"/>
                    <a:pt x="105" y="118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2"/>
                    <a:pt x="125" y="62"/>
                    <a:pt x="119" y="16"/>
                  </a:cubicBez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6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7"/>
                    <a:pt x="17" y="118"/>
                  </a:cubicBezTo>
                  <a:moveTo>
                    <a:pt x="35" y="34"/>
                  </a:moveTo>
                  <a:cubicBezTo>
                    <a:pt x="47" y="32"/>
                    <a:pt x="65" y="32"/>
                    <a:pt x="86" y="34"/>
                  </a:cubicBezTo>
                  <a:cubicBezTo>
                    <a:pt x="87" y="54"/>
                    <a:pt x="87" y="73"/>
                    <a:pt x="86" y="85"/>
                  </a:cubicBezTo>
                  <a:cubicBezTo>
                    <a:pt x="74" y="86"/>
                    <a:pt x="55" y="86"/>
                    <a:pt x="35" y="85"/>
                  </a:cubicBezTo>
                  <a:cubicBezTo>
                    <a:pt x="33" y="64"/>
                    <a:pt x="35" y="47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084840" y="4588920"/>
              <a:ext cx="43920" cy="43560"/>
            </a:xfrm>
            <a:custGeom>
              <a:rect b="b" l="l" r="r" t="t"/>
              <a:pathLst>
                <a:path extrusionOk="0" h="121" w="122">
                  <a:moveTo>
                    <a:pt x="119" y="17"/>
                  </a:move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7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9"/>
                    <a:pt x="105" y="119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moveTo>
                    <a:pt x="87" y="85"/>
                  </a:moveTo>
                  <a:cubicBezTo>
                    <a:pt x="76" y="87"/>
                    <a:pt x="57" y="87"/>
                    <a:pt x="36" y="85"/>
                  </a:cubicBezTo>
                  <a:cubicBezTo>
                    <a:pt x="35" y="65"/>
                    <a:pt x="35" y="46"/>
                    <a:pt x="36" y="34"/>
                  </a:cubicBezTo>
                  <a:cubicBezTo>
                    <a:pt x="48" y="33"/>
                    <a:pt x="67" y="33"/>
                    <a:pt x="87" y="34"/>
                  </a:cubicBezTo>
                  <a:cubicBezTo>
                    <a:pt x="89" y="54"/>
                    <a:pt x="87" y="73"/>
                    <a:pt x="87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3145680" y="4588920"/>
              <a:ext cx="43920" cy="43560"/>
            </a:xfrm>
            <a:custGeom>
              <a:rect b="b" l="l" r="r" t="t"/>
              <a:pathLst>
                <a:path extrusionOk="0" h="121" w="122">
                  <a:moveTo>
                    <a:pt x="3" y="104"/>
                  </a:move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9"/>
                    <a:pt x="105" y="119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7"/>
                  </a:cubicBezTo>
                  <a:cubicBezTo>
                    <a:pt x="3" y="18"/>
                    <a:pt x="-3" y="59"/>
                    <a:pt x="3" y="104"/>
                  </a:cubicBezTo>
                  <a:moveTo>
                    <a:pt x="35" y="34"/>
                  </a:moveTo>
                  <a:cubicBezTo>
                    <a:pt x="47" y="33"/>
                    <a:pt x="65" y="33"/>
                    <a:pt x="86" y="34"/>
                  </a:cubicBezTo>
                  <a:cubicBezTo>
                    <a:pt x="87" y="54"/>
                    <a:pt x="87" y="73"/>
                    <a:pt x="86" y="85"/>
                  </a:cubicBezTo>
                  <a:cubicBezTo>
                    <a:pt x="74" y="87"/>
                    <a:pt x="55" y="87"/>
                    <a:pt x="35" y="85"/>
                  </a:cubicBezTo>
                  <a:cubicBezTo>
                    <a:pt x="33" y="65"/>
                    <a:pt x="35" y="46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3084840" y="4647600"/>
              <a:ext cx="43920" cy="43920"/>
            </a:xfrm>
            <a:custGeom>
              <a:rect b="b" l="l" r="r" t="t"/>
              <a:pathLst>
                <a:path extrusionOk="0" h="122" w="122">
                  <a:moveTo>
                    <a:pt x="105" y="2"/>
                  </a:moveTo>
                  <a:cubicBezTo>
                    <a:pt x="60" y="-4"/>
                    <a:pt x="19" y="2"/>
                    <a:pt x="17" y="2"/>
                  </a:cubicBezTo>
                  <a:cubicBezTo>
                    <a:pt x="10" y="4"/>
                    <a:pt x="4" y="9"/>
                    <a:pt x="3" y="17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2"/>
                    <a:pt x="61" y="122"/>
                  </a:cubicBezTo>
                  <a:cubicBezTo>
                    <a:pt x="86" y="122"/>
                    <a:pt x="105" y="119"/>
                    <a:pt x="105" y="119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9" y="8"/>
                    <a:pt x="112" y="2"/>
                    <a:pt x="105" y="2"/>
                  </a:cubicBezTo>
                  <a:moveTo>
                    <a:pt x="87" y="85"/>
                  </a:moveTo>
                  <a:cubicBezTo>
                    <a:pt x="76" y="87"/>
                    <a:pt x="57" y="87"/>
                    <a:pt x="36" y="85"/>
                  </a:cubicBezTo>
                  <a:cubicBezTo>
                    <a:pt x="35" y="65"/>
                    <a:pt x="35" y="46"/>
                    <a:pt x="36" y="34"/>
                  </a:cubicBezTo>
                  <a:cubicBezTo>
                    <a:pt x="48" y="33"/>
                    <a:pt x="67" y="33"/>
                    <a:pt x="87" y="34"/>
                  </a:cubicBezTo>
                  <a:cubicBezTo>
                    <a:pt x="89" y="55"/>
                    <a:pt x="87" y="74"/>
                    <a:pt x="87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3206520" y="453024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17" y="118"/>
                  </a:move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8"/>
                    <a:pt x="105" y="118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2"/>
                    <a:pt x="125" y="62"/>
                    <a:pt x="119" y="16"/>
                  </a:cubicBez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6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3" y="111"/>
                    <a:pt x="10" y="117"/>
                    <a:pt x="17" y="118"/>
                  </a:cubicBezTo>
                  <a:moveTo>
                    <a:pt x="35" y="34"/>
                  </a:moveTo>
                  <a:cubicBezTo>
                    <a:pt x="47" y="32"/>
                    <a:pt x="65" y="32"/>
                    <a:pt x="86" y="34"/>
                  </a:cubicBezTo>
                  <a:cubicBezTo>
                    <a:pt x="87" y="54"/>
                    <a:pt x="87" y="73"/>
                    <a:pt x="86" y="85"/>
                  </a:cubicBezTo>
                  <a:cubicBezTo>
                    <a:pt x="74" y="86"/>
                    <a:pt x="55" y="86"/>
                    <a:pt x="35" y="85"/>
                  </a:cubicBezTo>
                  <a:cubicBezTo>
                    <a:pt x="33" y="64"/>
                    <a:pt x="35" y="47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3267360" y="453024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119" y="16"/>
                  </a:move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6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8"/>
                    <a:pt x="17" y="118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8"/>
                    <a:pt x="105" y="118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2"/>
                    <a:pt x="125" y="62"/>
                    <a:pt x="119" y="16"/>
                  </a:cubicBezTo>
                  <a:moveTo>
                    <a:pt x="86" y="86"/>
                  </a:moveTo>
                  <a:cubicBezTo>
                    <a:pt x="74" y="88"/>
                    <a:pt x="55" y="88"/>
                    <a:pt x="35" y="86"/>
                  </a:cubicBezTo>
                  <a:cubicBezTo>
                    <a:pt x="33" y="66"/>
                    <a:pt x="33" y="47"/>
                    <a:pt x="35" y="35"/>
                  </a:cubicBezTo>
                  <a:cubicBezTo>
                    <a:pt x="47" y="34"/>
                    <a:pt x="65" y="34"/>
                    <a:pt x="86" y="35"/>
                  </a:cubicBezTo>
                  <a:cubicBezTo>
                    <a:pt x="87" y="56"/>
                    <a:pt x="87" y="73"/>
                    <a:pt x="86" y="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3206520" y="458892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3" y="104"/>
                  </a:move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9"/>
                    <a:pt x="105" y="119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7"/>
                  </a:cubicBezTo>
                  <a:cubicBezTo>
                    <a:pt x="3" y="18"/>
                    <a:pt x="-3" y="59"/>
                    <a:pt x="3" y="104"/>
                  </a:cubicBezTo>
                  <a:moveTo>
                    <a:pt x="35" y="34"/>
                  </a:moveTo>
                  <a:cubicBezTo>
                    <a:pt x="47" y="33"/>
                    <a:pt x="65" y="33"/>
                    <a:pt x="86" y="34"/>
                  </a:cubicBezTo>
                  <a:cubicBezTo>
                    <a:pt x="87" y="54"/>
                    <a:pt x="87" y="73"/>
                    <a:pt x="86" y="85"/>
                  </a:cubicBezTo>
                  <a:cubicBezTo>
                    <a:pt x="74" y="87"/>
                    <a:pt x="55" y="87"/>
                    <a:pt x="35" y="85"/>
                  </a:cubicBezTo>
                  <a:cubicBezTo>
                    <a:pt x="33" y="65"/>
                    <a:pt x="35" y="46"/>
                    <a:pt x="35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3267360" y="458892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119" y="17"/>
                  </a:moveTo>
                  <a:cubicBezTo>
                    <a:pt x="118" y="9"/>
                    <a:pt x="112" y="2"/>
                    <a:pt x="105" y="2"/>
                  </a:cubicBezTo>
                  <a:cubicBezTo>
                    <a:pt x="60" y="-4"/>
                    <a:pt x="19" y="2"/>
                    <a:pt x="17" y="2"/>
                  </a:cubicBezTo>
                  <a:cubicBezTo>
                    <a:pt x="10" y="3"/>
                    <a:pt x="4" y="9"/>
                    <a:pt x="3" y="17"/>
                  </a:cubicBezTo>
                  <a:cubicBezTo>
                    <a:pt x="3" y="18"/>
                    <a:pt x="-3" y="59"/>
                    <a:pt x="3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6" y="121"/>
                    <a:pt x="105" y="119"/>
                    <a:pt x="105" y="119"/>
                  </a:cubicBezTo>
                  <a:cubicBezTo>
                    <a:pt x="112" y="117"/>
                    <a:pt x="118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moveTo>
                    <a:pt x="86" y="85"/>
                  </a:moveTo>
                  <a:cubicBezTo>
                    <a:pt x="74" y="87"/>
                    <a:pt x="55" y="87"/>
                    <a:pt x="35" y="85"/>
                  </a:cubicBezTo>
                  <a:cubicBezTo>
                    <a:pt x="33" y="65"/>
                    <a:pt x="33" y="46"/>
                    <a:pt x="35" y="34"/>
                  </a:cubicBezTo>
                  <a:cubicBezTo>
                    <a:pt x="47" y="33"/>
                    <a:pt x="65" y="33"/>
                    <a:pt x="86" y="34"/>
                  </a:cubicBezTo>
                  <a:cubicBezTo>
                    <a:pt x="87" y="54"/>
                    <a:pt x="87" y="73"/>
                    <a:pt x="86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3327840" y="453024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104" y="2"/>
                  </a:moveTo>
                  <a:cubicBezTo>
                    <a:pt x="59" y="-4"/>
                    <a:pt x="18" y="2"/>
                    <a:pt x="17" y="2"/>
                  </a:cubicBezTo>
                  <a:cubicBezTo>
                    <a:pt x="10" y="3"/>
                    <a:pt x="4" y="9"/>
                    <a:pt x="2" y="16"/>
                  </a:cubicBezTo>
                  <a:cubicBezTo>
                    <a:pt x="2" y="18"/>
                    <a:pt x="-3" y="59"/>
                    <a:pt x="2" y="104"/>
                  </a:cubicBezTo>
                  <a:cubicBezTo>
                    <a:pt x="4" y="111"/>
                    <a:pt x="10" y="118"/>
                    <a:pt x="17" y="118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5" y="121"/>
                    <a:pt x="104" y="118"/>
                    <a:pt x="104" y="118"/>
                  </a:cubicBezTo>
                  <a:cubicBezTo>
                    <a:pt x="112" y="117"/>
                    <a:pt x="117" y="111"/>
                    <a:pt x="119" y="104"/>
                  </a:cubicBezTo>
                  <a:cubicBezTo>
                    <a:pt x="119" y="102"/>
                    <a:pt x="125" y="62"/>
                    <a:pt x="119" y="16"/>
                  </a:cubicBezTo>
                  <a:cubicBezTo>
                    <a:pt x="119" y="9"/>
                    <a:pt x="113" y="3"/>
                    <a:pt x="104" y="2"/>
                  </a:cubicBezTo>
                  <a:moveTo>
                    <a:pt x="87" y="86"/>
                  </a:moveTo>
                  <a:cubicBezTo>
                    <a:pt x="75" y="88"/>
                    <a:pt x="56" y="88"/>
                    <a:pt x="36" y="86"/>
                  </a:cubicBezTo>
                  <a:cubicBezTo>
                    <a:pt x="34" y="66"/>
                    <a:pt x="34" y="47"/>
                    <a:pt x="36" y="35"/>
                  </a:cubicBezTo>
                  <a:cubicBezTo>
                    <a:pt x="48" y="34"/>
                    <a:pt x="66" y="34"/>
                    <a:pt x="87" y="35"/>
                  </a:cubicBezTo>
                  <a:cubicBezTo>
                    <a:pt x="88" y="56"/>
                    <a:pt x="88" y="73"/>
                    <a:pt x="87" y="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3327840" y="4588920"/>
              <a:ext cx="43560" cy="43560"/>
            </a:xfrm>
            <a:custGeom>
              <a:rect b="b" l="l" r="r" t="t"/>
              <a:pathLst>
                <a:path extrusionOk="0" h="121" w="121">
                  <a:moveTo>
                    <a:pt x="104" y="2"/>
                  </a:moveTo>
                  <a:cubicBezTo>
                    <a:pt x="59" y="-4"/>
                    <a:pt x="18" y="2"/>
                    <a:pt x="17" y="2"/>
                  </a:cubicBezTo>
                  <a:cubicBezTo>
                    <a:pt x="10" y="3"/>
                    <a:pt x="4" y="9"/>
                    <a:pt x="2" y="17"/>
                  </a:cubicBezTo>
                  <a:cubicBezTo>
                    <a:pt x="2" y="18"/>
                    <a:pt x="-3" y="59"/>
                    <a:pt x="2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1"/>
                    <a:pt x="61" y="121"/>
                  </a:cubicBezTo>
                  <a:cubicBezTo>
                    <a:pt x="85" y="121"/>
                    <a:pt x="104" y="119"/>
                    <a:pt x="104" y="119"/>
                  </a:cubicBezTo>
                  <a:cubicBezTo>
                    <a:pt x="112" y="117"/>
                    <a:pt x="117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9" y="9"/>
                    <a:pt x="113" y="2"/>
                    <a:pt x="104" y="2"/>
                  </a:cubicBezTo>
                  <a:moveTo>
                    <a:pt x="87" y="85"/>
                  </a:moveTo>
                  <a:cubicBezTo>
                    <a:pt x="75" y="87"/>
                    <a:pt x="56" y="87"/>
                    <a:pt x="36" y="85"/>
                  </a:cubicBezTo>
                  <a:cubicBezTo>
                    <a:pt x="34" y="65"/>
                    <a:pt x="34" y="46"/>
                    <a:pt x="36" y="34"/>
                  </a:cubicBezTo>
                  <a:cubicBezTo>
                    <a:pt x="48" y="33"/>
                    <a:pt x="66" y="33"/>
                    <a:pt x="87" y="34"/>
                  </a:cubicBezTo>
                  <a:cubicBezTo>
                    <a:pt x="88" y="54"/>
                    <a:pt x="88" y="73"/>
                    <a:pt x="87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3327840" y="4647600"/>
              <a:ext cx="43560" cy="43920"/>
            </a:xfrm>
            <a:custGeom>
              <a:rect b="b" l="l" r="r" t="t"/>
              <a:pathLst>
                <a:path extrusionOk="0" h="122" w="121">
                  <a:moveTo>
                    <a:pt x="104" y="2"/>
                  </a:moveTo>
                  <a:cubicBezTo>
                    <a:pt x="59" y="-4"/>
                    <a:pt x="18" y="2"/>
                    <a:pt x="17" y="2"/>
                  </a:cubicBezTo>
                  <a:cubicBezTo>
                    <a:pt x="10" y="4"/>
                    <a:pt x="4" y="9"/>
                    <a:pt x="2" y="17"/>
                  </a:cubicBezTo>
                  <a:cubicBezTo>
                    <a:pt x="2" y="18"/>
                    <a:pt x="-3" y="59"/>
                    <a:pt x="2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2"/>
                    <a:pt x="61" y="122"/>
                  </a:cubicBezTo>
                  <a:cubicBezTo>
                    <a:pt x="85" y="122"/>
                    <a:pt x="104" y="119"/>
                    <a:pt x="104" y="119"/>
                  </a:cubicBezTo>
                  <a:cubicBezTo>
                    <a:pt x="112" y="117"/>
                    <a:pt x="117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9" y="8"/>
                    <a:pt x="113" y="2"/>
                    <a:pt x="104" y="2"/>
                  </a:cubicBezTo>
                  <a:moveTo>
                    <a:pt x="87" y="85"/>
                  </a:moveTo>
                  <a:cubicBezTo>
                    <a:pt x="75" y="87"/>
                    <a:pt x="56" y="87"/>
                    <a:pt x="36" y="85"/>
                  </a:cubicBezTo>
                  <a:cubicBezTo>
                    <a:pt x="34" y="65"/>
                    <a:pt x="34" y="46"/>
                    <a:pt x="36" y="34"/>
                  </a:cubicBezTo>
                  <a:cubicBezTo>
                    <a:pt x="48" y="33"/>
                    <a:pt x="66" y="33"/>
                    <a:pt x="87" y="34"/>
                  </a:cubicBezTo>
                  <a:cubicBezTo>
                    <a:pt x="88" y="55"/>
                    <a:pt x="88" y="74"/>
                    <a:pt x="87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3388680" y="4647600"/>
              <a:ext cx="43560" cy="43920"/>
            </a:xfrm>
            <a:custGeom>
              <a:rect b="b" l="l" r="r" t="t"/>
              <a:pathLst>
                <a:path extrusionOk="0" h="122" w="121">
                  <a:moveTo>
                    <a:pt x="104" y="2"/>
                  </a:moveTo>
                  <a:cubicBezTo>
                    <a:pt x="59" y="-4"/>
                    <a:pt x="18" y="2"/>
                    <a:pt x="17" y="2"/>
                  </a:cubicBezTo>
                  <a:cubicBezTo>
                    <a:pt x="10" y="4"/>
                    <a:pt x="4" y="9"/>
                    <a:pt x="2" y="17"/>
                  </a:cubicBezTo>
                  <a:cubicBezTo>
                    <a:pt x="2" y="18"/>
                    <a:pt x="-3" y="59"/>
                    <a:pt x="2" y="104"/>
                  </a:cubicBezTo>
                  <a:cubicBezTo>
                    <a:pt x="4" y="111"/>
                    <a:pt x="10" y="119"/>
                    <a:pt x="17" y="119"/>
                  </a:cubicBezTo>
                  <a:cubicBezTo>
                    <a:pt x="33" y="120"/>
                    <a:pt x="48" y="122"/>
                    <a:pt x="61" y="122"/>
                  </a:cubicBezTo>
                  <a:cubicBezTo>
                    <a:pt x="85" y="122"/>
                    <a:pt x="104" y="119"/>
                    <a:pt x="104" y="119"/>
                  </a:cubicBezTo>
                  <a:cubicBezTo>
                    <a:pt x="112" y="117"/>
                    <a:pt x="117" y="111"/>
                    <a:pt x="119" y="104"/>
                  </a:cubicBezTo>
                  <a:cubicBezTo>
                    <a:pt x="119" y="103"/>
                    <a:pt x="125" y="62"/>
                    <a:pt x="119" y="17"/>
                  </a:cubicBezTo>
                  <a:cubicBezTo>
                    <a:pt x="119" y="8"/>
                    <a:pt x="112" y="2"/>
                    <a:pt x="104" y="2"/>
                  </a:cubicBezTo>
                  <a:moveTo>
                    <a:pt x="87" y="85"/>
                  </a:moveTo>
                  <a:cubicBezTo>
                    <a:pt x="75" y="87"/>
                    <a:pt x="56" y="87"/>
                    <a:pt x="36" y="85"/>
                  </a:cubicBezTo>
                  <a:cubicBezTo>
                    <a:pt x="34" y="65"/>
                    <a:pt x="34" y="46"/>
                    <a:pt x="36" y="34"/>
                  </a:cubicBezTo>
                  <a:cubicBezTo>
                    <a:pt x="48" y="33"/>
                    <a:pt x="66" y="33"/>
                    <a:pt x="87" y="34"/>
                  </a:cubicBezTo>
                  <a:cubicBezTo>
                    <a:pt x="88" y="55"/>
                    <a:pt x="87" y="74"/>
                    <a:pt x="87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3387960" y="4530240"/>
              <a:ext cx="45000" cy="102240"/>
            </a:xfrm>
            <a:custGeom>
              <a:rect b="b" l="l" r="r" t="t"/>
              <a:pathLst>
                <a:path extrusionOk="0" h="284" w="125">
                  <a:moveTo>
                    <a:pt x="121" y="18"/>
                  </a:moveTo>
                  <a:cubicBezTo>
                    <a:pt x="121" y="9"/>
                    <a:pt x="114" y="3"/>
                    <a:pt x="106" y="2"/>
                  </a:cubicBezTo>
                  <a:cubicBezTo>
                    <a:pt x="61" y="-4"/>
                    <a:pt x="20" y="2"/>
                    <a:pt x="19" y="2"/>
                  </a:cubicBezTo>
                  <a:cubicBezTo>
                    <a:pt x="12" y="3"/>
                    <a:pt x="4" y="9"/>
                    <a:pt x="4" y="18"/>
                  </a:cubicBezTo>
                  <a:cubicBezTo>
                    <a:pt x="4" y="19"/>
                    <a:pt x="-4" y="139"/>
                    <a:pt x="4" y="266"/>
                  </a:cubicBezTo>
                  <a:cubicBezTo>
                    <a:pt x="4" y="274"/>
                    <a:pt x="12" y="280"/>
                    <a:pt x="19" y="282"/>
                  </a:cubicBezTo>
                  <a:cubicBezTo>
                    <a:pt x="35" y="283"/>
                    <a:pt x="50" y="284"/>
                    <a:pt x="63" y="284"/>
                  </a:cubicBezTo>
                  <a:cubicBezTo>
                    <a:pt x="87" y="284"/>
                    <a:pt x="106" y="282"/>
                    <a:pt x="106" y="282"/>
                  </a:cubicBezTo>
                  <a:cubicBezTo>
                    <a:pt x="115" y="280"/>
                    <a:pt x="121" y="274"/>
                    <a:pt x="121" y="266"/>
                  </a:cubicBezTo>
                  <a:cubicBezTo>
                    <a:pt x="130" y="137"/>
                    <a:pt x="121" y="19"/>
                    <a:pt x="121" y="18"/>
                  </a:cubicBezTo>
                  <a:moveTo>
                    <a:pt x="87" y="248"/>
                  </a:moveTo>
                  <a:cubicBezTo>
                    <a:pt x="76" y="250"/>
                    <a:pt x="57" y="250"/>
                    <a:pt x="36" y="248"/>
                  </a:cubicBezTo>
                  <a:cubicBezTo>
                    <a:pt x="31" y="155"/>
                    <a:pt x="35" y="67"/>
                    <a:pt x="36" y="34"/>
                  </a:cubicBezTo>
                  <a:cubicBezTo>
                    <a:pt x="48" y="32"/>
                    <a:pt x="67" y="32"/>
                    <a:pt x="87" y="34"/>
                  </a:cubicBezTo>
                  <a:cubicBezTo>
                    <a:pt x="90" y="67"/>
                    <a:pt x="93" y="155"/>
                    <a:pt x="87" y="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3145680" y="4646880"/>
              <a:ext cx="164880" cy="43920"/>
            </a:xfrm>
            <a:custGeom>
              <a:rect b="b" l="l" r="r" t="t"/>
              <a:pathLst>
                <a:path extrusionOk="0" h="122" w="458">
                  <a:moveTo>
                    <a:pt x="3" y="105"/>
                  </a:moveTo>
                  <a:cubicBezTo>
                    <a:pt x="4" y="113"/>
                    <a:pt x="10" y="119"/>
                    <a:pt x="19" y="119"/>
                  </a:cubicBezTo>
                  <a:cubicBezTo>
                    <a:pt x="20" y="119"/>
                    <a:pt x="102" y="122"/>
                    <a:pt x="226" y="122"/>
                  </a:cubicBezTo>
                  <a:cubicBezTo>
                    <a:pt x="288" y="122"/>
                    <a:pt x="361" y="121"/>
                    <a:pt x="440" y="119"/>
                  </a:cubicBezTo>
                  <a:cubicBezTo>
                    <a:pt x="449" y="119"/>
                    <a:pt x="456" y="113"/>
                    <a:pt x="456" y="105"/>
                  </a:cubicBezTo>
                  <a:cubicBezTo>
                    <a:pt x="456" y="103"/>
                    <a:pt x="462" y="62"/>
                    <a:pt x="456" y="17"/>
                  </a:cubicBezTo>
                  <a:cubicBezTo>
                    <a:pt x="454" y="9"/>
                    <a:pt x="447" y="3"/>
                    <a:pt x="440" y="3"/>
                  </a:cubicBezTo>
                  <a:cubicBezTo>
                    <a:pt x="205" y="-5"/>
                    <a:pt x="20" y="3"/>
                    <a:pt x="19" y="3"/>
                  </a:cubicBezTo>
                  <a:cubicBezTo>
                    <a:pt x="10" y="3"/>
                    <a:pt x="4" y="9"/>
                    <a:pt x="3" y="17"/>
                  </a:cubicBezTo>
                  <a:cubicBezTo>
                    <a:pt x="3" y="20"/>
                    <a:pt x="-3" y="60"/>
                    <a:pt x="3" y="105"/>
                  </a:cubicBezTo>
                  <a:moveTo>
                    <a:pt x="35" y="38"/>
                  </a:moveTo>
                  <a:cubicBezTo>
                    <a:pt x="81" y="36"/>
                    <a:pt x="234" y="32"/>
                    <a:pt x="424" y="38"/>
                  </a:cubicBezTo>
                  <a:cubicBezTo>
                    <a:pt x="425" y="58"/>
                    <a:pt x="425" y="76"/>
                    <a:pt x="424" y="87"/>
                  </a:cubicBezTo>
                  <a:cubicBezTo>
                    <a:pt x="234" y="93"/>
                    <a:pt x="81" y="89"/>
                    <a:pt x="35" y="87"/>
                  </a:cubicBezTo>
                  <a:cubicBezTo>
                    <a:pt x="33" y="67"/>
                    <a:pt x="35" y="49"/>
                    <a:pt x="35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3201120" y="446544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35" y="17"/>
                  </a:moveTo>
                  <a:cubicBezTo>
                    <a:pt x="35" y="20"/>
                    <a:pt x="34" y="23"/>
                    <a:pt x="33" y="26"/>
                  </a:cubicBezTo>
                  <a:cubicBezTo>
                    <a:pt x="31" y="29"/>
                    <a:pt x="29" y="31"/>
                    <a:pt x="27" y="32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2"/>
                  </a:cubicBezTo>
                  <a:cubicBezTo>
                    <a:pt x="6" y="31"/>
                    <a:pt x="4" y="29"/>
                    <a:pt x="3" y="26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3" y="8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9" y="4"/>
                    <a:pt x="31" y="6"/>
                    <a:pt x="33" y="8"/>
                  </a:cubicBezTo>
                  <a:cubicBezTo>
                    <a:pt x="34" y="11"/>
                    <a:pt x="35" y="14"/>
                    <a:pt x="35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3303360" y="446544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35" y="17"/>
                  </a:moveTo>
                  <a:cubicBezTo>
                    <a:pt x="35" y="20"/>
                    <a:pt x="34" y="23"/>
                    <a:pt x="33" y="26"/>
                  </a:cubicBezTo>
                  <a:cubicBezTo>
                    <a:pt x="31" y="29"/>
                    <a:pt x="29" y="31"/>
                    <a:pt x="27" y="32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1" y="34"/>
                    <a:pt x="9" y="32"/>
                  </a:cubicBezTo>
                  <a:cubicBezTo>
                    <a:pt x="6" y="31"/>
                    <a:pt x="4" y="29"/>
                    <a:pt x="3" y="26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3" y="8"/>
                  </a:cubicBezTo>
                  <a:cubicBezTo>
                    <a:pt x="4" y="6"/>
                    <a:pt x="6" y="4"/>
                    <a:pt x="9" y="2"/>
                  </a:cubicBezTo>
                  <a:cubicBezTo>
                    <a:pt x="11" y="1"/>
                    <a:pt x="15" y="0"/>
                    <a:pt x="18" y="0"/>
                  </a:cubicBezTo>
                  <a:cubicBezTo>
                    <a:pt x="21" y="0"/>
                    <a:pt x="24" y="1"/>
                    <a:pt x="27" y="2"/>
                  </a:cubicBezTo>
                  <a:cubicBezTo>
                    <a:pt x="29" y="4"/>
                    <a:pt x="32" y="6"/>
                    <a:pt x="33" y="8"/>
                  </a:cubicBezTo>
                  <a:cubicBezTo>
                    <a:pt x="35" y="11"/>
                    <a:pt x="35" y="14"/>
                    <a:pt x="35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28"/>
          <p:cNvGrpSpPr/>
          <p:nvPr/>
        </p:nvGrpSpPr>
        <p:grpSpPr>
          <a:xfrm>
            <a:off x="4669796" y="1973382"/>
            <a:ext cx="421200" cy="420480"/>
            <a:chOff x="5700600" y="3122280"/>
            <a:chExt cx="421200" cy="420480"/>
          </a:xfrm>
        </p:grpSpPr>
        <p:sp>
          <p:nvSpPr>
            <p:cNvPr id="362" name="Google Shape;362;p28"/>
            <p:cNvSpPr/>
            <p:nvPr/>
          </p:nvSpPr>
          <p:spPr>
            <a:xfrm>
              <a:off x="5851440" y="3502440"/>
              <a:ext cx="14400" cy="39960"/>
            </a:xfrm>
            <a:custGeom>
              <a:rect b="b" l="l" r="r" t="t"/>
              <a:pathLst>
                <a:path extrusionOk="0" h="111" w="40">
                  <a:moveTo>
                    <a:pt x="34" y="16"/>
                  </a:moveTo>
                  <a:cubicBezTo>
                    <a:pt x="34" y="7"/>
                    <a:pt x="25" y="-2"/>
                    <a:pt x="16" y="0"/>
                  </a:cubicBezTo>
                  <a:cubicBezTo>
                    <a:pt x="8" y="0"/>
                    <a:pt x="0" y="9"/>
                    <a:pt x="0" y="17"/>
                  </a:cubicBezTo>
                  <a:cubicBezTo>
                    <a:pt x="2" y="44"/>
                    <a:pt x="3" y="70"/>
                    <a:pt x="5" y="95"/>
                  </a:cubicBezTo>
                  <a:cubicBezTo>
                    <a:pt x="5" y="103"/>
                    <a:pt x="14" y="111"/>
                    <a:pt x="22" y="111"/>
                  </a:cubicBezTo>
                  <a:lnTo>
                    <a:pt x="24" y="111"/>
                  </a:lnTo>
                  <a:cubicBezTo>
                    <a:pt x="33" y="111"/>
                    <a:pt x="40" y="102"/>
                    <a:pt x="40" y="93"/>
                  </a:cubicBezTo>
                  <a:cubicBezTo>
                    <a:pt x="35" y="68"/>
                    <a:pt x="34" y="42"/>
                    <a:pt x="34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826240" y="3247560"/>
              <a:ext cx="169560" cy="169200"/>
            </a:xfrm>
            <a:custGeom>
              <a:rect b="b" l="l" r="r" t="t"/>
              <a:pathLst>
                <a:path extrusionOk="0" h="470" w="471">
                  <a:moveTo>
                    <a:pt x="95" y="36"/>
                  </a:moveTo>
                  <a:cubicBezTo>
                    <a:pt x="104" y="36"/>
                    <a:pt x="111" y="28"/>
                    <a:pt x="111" y="19"/>
                  </a:cubicBezTo>
                  <a:cubicBezTo>
                    <a:pt x="111" y="10"/>
                    <a:pt x="103" y="3"/>
                    <a:pt x="94" y="3"/>
                  </a:cubicBezTo>
                  <a:cubicBezTo>
                    <a:pt x="70" y="4"/>
                    <a:pt x="47" y="6"/>
                    <a:pt x="24" y="7"/>
                  </a:cubicBezTo>
                  <a:cubicBezTo>
                    <a:pt x="15" y="7"/>
                    <a:pt x="9" y="14"/>
                    <a:pt x="8" y="23"/>
                  </a:cubicBezTo>
                  <a:cubicBezTo>
                    <a:pt x="1" y="122"/>
                    <a:pt x="-7" y="277"/>
                    <a:pt x="8" y="446"/>
                  </a:cubicBezTo>
                  <a:cubicBezTo>
                    <a:pt x="8" y="454"/>
                    <a:pt x="15" y="460"/>
                    <a:pt x="24" y="462"/>
                  </a:cubicBezTo>
                  <a:cubicBezTo>
                    <a:pt x="97" y="467"/>
                    <a:pt x="167" y="470"/>
                    <a:pt x="231" y="470"/>
                  </a:cubicBezTo>
                  <a:cubicBezTo>
                    <a:pt x="315" y="470"/>
                    <a:pt x="391" y="466"/>
                    <a:pt x="446" y="462"/>
                  </a:cubicBezTo>
                  <a:cubicBezTo>
                    <a:pt x="455" y="462"/>
                    <a:pt x="461" y="454"/>
                    <a:pt x="462" y="446"/>
                  </a:cubicBezTo>
                  <a:cubicBezTo>
                    <a:pt x="470" y="347"/>
                    <a:pt x="477" y="192"/>
                    <a:pt x="462" y="23"/>
                  </a:cubicBezTo>
                  <a:cubicBezTo>
                    <a:pt x="462" y="14"/>
                    <a:pt x="455" y="9"/>
                    <a:pt x="446" y="7"/>
                  </a:cubicBezTo>
                  <a:cubicBezTo>
                    <a:pt x="363" y="0"/>
                    <a:pt x="274" y="-2"/>
                    <a:pt x="186" y="0"/>
                  </a:cubicBezTo>
                  <a:cubicBezTo>
                    <a:pt x="177" y="0"/>
                    <a:pt x="168" y="7"/>
                    <a:pt x="168" y="17"/>
                  </a:cubicBezTo>
                  <a:cubicBezTo>
                    <a:pt x="168" y="26"/>
                    <a:pt x="175" y="35"/>
                    <a:pt x="186" y="35"/>
                  </a:cubicBezTo>
                  <a:cubicBezTo>
                    <a:pt x="269" y="33"/>
                    <a:pt x="350" y="35"/>
                    <a:pt x="429" y="41"/>
                  </a:cubicBezTo>
                  <a:cubicBezTo>
                    <a:pt x="441" y="195"/>
                    <a:pt x="436" y="333"/>
                    <a:pt x="429" y="430"/>
                  </a:cubicBezTo>
                  <a:cubicBezTo>
                    <a:pt x="334" y="437"/>
                    <a:pt x="194" y="441"/>
                    <a:pt x="40" y="430"/>
                  </a:cubicBezTo>
                  <a:cubicBezTo>
                    <a:pt x="28" y="275"/>
                    <a:pt x="33" y="137"/>
                    <a:pt x="40" y="41"/>
                  </a:cubicBezTo>
                  <a:cubicBezTo>
                    <a:pt x="59" y="38"/>
                    <a:pt x="78" y="38"/>
                    <a:pt x="95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5700600" y="3258360"/>
              <a:ext cx="69120" cy="13680"/>
            </a:xfrm>
            <a:custGeom>
              <a:rect b="b" l="l" r="r" t="t"/>
              <a:pathLst>
                <a:path extrusionOk="0" h="38" w="192">
                  <a:moveTo>
                    <a:pt x="17" y="38"/>
                  </a:moveTo>
                  <a:lnTo>
                    <a:pt x="17" y="38"/>
                  </a:lnTo>
                  <a:cubicBezTo>
                    <a:pt x="19" y="38"/>
                    <a:pt x="89" y="34"/>
                    <a:pt x="175" y="35"/>
                  </a:cubicBezTo>
                  <a:lnTo>
                    <a:pt x="175" y="35"/>
                  </a:lnTo>
                  <a:cubicBezTo>
                    <a:pt x="183" y="35"/>
                    <a:pt x="192" y="28"/>
                    <a:pt x="192" y="18"/>
                  </a:cubicBezTo>
                  <a:cubicBezTo>
                    <a:pt x="192" y="9"/>
                    <a:pt x="185" y="0"/>
                    <a:pt x="175" y="0"/>
                  </a:cubicBezTo>
                  <a:cubicBezTo>
                    <a:pt x="87" y="0"/>
                    <a:pt x="16" y="3"/>
                    <a:pt x="16" y="3"/>
                  </a:cubicBezTo>
                  <a:cubicBezTo>
                    <a:pt x="7" y="3"/>
                    <a:pt x="0" y="12"/>
                    <a:pt x="0" y="21"/>
                  </a:cubicBezTo>
                  <a:cubicBezTo>
                    <a:pt x="0" y="31"/>
                    <a:pt x="7" y="38"/>
                    <a:pt x="17" y="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700960" y="3122280"/>
              <a:ext cx="420840" cy="420480"/>
            </a:xfrm>
            <a:custGeom>
              <a:rect b="b" l="l" r="r" t="t"/>
              <a:pathLst>
                <a:path extrusionOk="0" h="1168" w="1169">
                  <a:moveTo>
                    <a:pt x="1151" y="751"/>
                  </a:moveTo>
                  <a:cubicBezTo>
                    <a:pt x="1150" y="751"/>
                    <a:pt x="1043" y="746"/>
                    <a:pt x="927" y="748"/>
                  </a:cubicBezTo>
                  <a:cubicBezTo>
                    <a:pt x="930" y="708"/>
                    <a:pt x="931" y="663"/>
                    <a:pt x="931" y="610"/>
                  </a:cubicBezTo>
                  <a:cubicBezTo>
                    <a:pt x="931" y="601"/>
                    <a:pt x="924" y="593"/>
                    <a:pt x="914" y="593"/>
                  </a:cubicBezTo>
                  <a:lnTo>
                    <a:pt x="914" y="593"/>
                  </a:lnTo>
                  <a:cubicBezTo>
                    <a:pt x="905" y="593"/>
                    <a:pt x="896" y="600"/>
                    <a:pt x="896" y="610"/>
                  </a:cubicBezTo>
                  <a:cubicBezTo>
                    <a:pt x="896" y="663"/>
                    <a:pt x="893" y="709"/>
                    <a:pt x="892" y="750"/>
                  </a:cubicBezTo>
                  <a:cubicBezTo>
                    <a:pt x="885" y="750"/>
                    <a:pt x="876" y="750"/>
                    <a:pt x="869" y="751"/>
                  </a:cubicBezTo>
                  <a:cubicBezTo>
                    <a:pt x="860" y="751"/>
                    <a:pt x="853" y="760"/>
                    <a:pt x="853" y="769"/>
                  </a:cubicBezTo>
                  <a:cubicBezTo>
                    <a:pt x="853" y="778"/>
                    <a:pt x="861" y="785"/>
                    <a:pt x="870" y="785"/>
                  </a:cubicBezTo>
                  <a:lnTo>
                    <a:pt x="872" y="785"/>
                  </a:lnTo>
                  <a:cubicBezTo>
                    <a:pt x="877" y="785"/>
                    <a:pt x="885" y="785"/>
                    <a:pt x="891" y="783"/>
                  </a:cubicBezTo>
                  <a:cubicBezTo>
                    <a:pt x="888" y="829"/>
                    <a:pt x="883" y="862"/>
                    <a:pt x="882" y="880"/>
                  </a:cubicBezTo>
                  <a:cubicBezTo>
                    <a:pt x="822" y="887"/>
                    <a:pt x="566" y="913"/>
                    <a:pt x="283" y="880"/>
                  </a:cubicBezTo>
                  <a:cubicBezTo>
                    <a:pt x="279" y="837"/>
                    <a:pt x="274" y="797"/>
                    <a:pt x="271" y="756"/>
                  </a:cubicBezTo>
                  <a:cubicBezTo>
                    <a:pt x="280" y="756"/>
                    <a:pt x="287" y="756"/>
                    <a:pt x="295" y="756"/>
                  </a:cubicBezTo>
                  <a:cubicBezTo>
                    <a:pt x="303" y="756"/>
                    <a:pt x="312" y="748"/>
                    <a:pt x="312" y="738"/>
                  </a:cubicBezTo>
                  <a:cubicBezTo>
                    <a:pt x="312" y="730"/>
                    <a:pt x="305" y="721"/>
                    <a:pt x="295" y="721"/>
                  </a:cubicBezTo>
                  <a:lnTo>
                    <a:pt x="295" y="721"/>
                  </a:lnTo>
                  <a:cubicBezTo>
                    <a:pt x="287" y="721"/>
                    <a:pt x="279" y="721"/>
                    <a:pt x="270" y="721"/>
                  </a:cubicBezTo>
                  <a:lnTo>
                    <a:pt x="270" y="721"/>
                  </a:lnTo>
                  <a:cubicBezTo>
                    <a:pt x="265" y="636"/>
                    <a:pt x="265" y="558"/>
                    <a:pt x="268" y="491"/>
                  </a:cubicBezTo>
                  <a:cubicBezTo>
                    <a:pt x="277" y="491"/>
                    <a:pt x="284" y="492"/>
                    <a:pt x="293" y="492"/>
                  </a:cubicBezTo>
                  <a:lnTo>
                    <a:pt x="295" y="492"/>
                  </a:lnTo>
                  <a:cubicBezTo>
                    <a:pt x="303" y="492"/>
                    <a:pt x="311" y="485"/>
                    <a:pt x="312" y="476"/>
                  </a:cubicBezTo>
                  <a:cubicBezTo>
                    <a:pt x="312" y="467"/>
                    <a:pt x="305" y="459"/>
                    <a:pt x="296" y="459"/>
                  </a:cubicBezTo>
                  <a:cubicBezTo>
                    <a:pt x="287" y="459"/>
                    <a:pt x="279" y="457"/>
                    <a:pt x="271" y="457"/>
                  </a:cubicBezTo>
                  <a:cubicBezTo>
                    <a:pt x="276" y="371"/>
                    <a:pt x="282" y="308"/>
                    <a:pt x="284" y="282"/>
                  </a:cubicBezTo>
                  <a:cubicBezTo>
                    <a:pt x="344" y="275"/>
                    <a:pt x="601" y="249"/>
                    <a:pt x="883" y="282"/>
                  </a:cubicBezTo>
                  <a:cubicBezTo>
                    <a:pt x="888" y="323"/>
                    <a:pt x="892" y="364"/>
                    <a:pt x="895" y="406"/>
                  </a:cubicBezTo>
                  <a:cubicBezTo>
                    <a:pt x="886" y="406"/>
                    <a:pt x="879" y="406"/>
                    <a:pt x="872" y="406"/>
                  </a:cubicBezTo>
                  <a:cubicBezTo>
                    <a:pt x="863" y="406"/>
                    <a:pt x="854" y="413"/>
                    <a:pt x="854" y="424"/>
                  </a:cubicBezTo>
                  <a:cubicBezTo>
                    <a:pt x="854" y="432"/>
                    <a:pt x="861" y="441"/>
                    <a:pt x="872" y="441"/>
                  </a:cubicBezTo>
                  <a:lnTo>
                    <a:pt x="872" y="441"/>
                  </a:lnTo>
                  <a:cubicBezTo>
                    <a:pt x="879" y="441"/>
                    <a:pt x="888" y="441"/>
                    <a:pt x="896" y="441"/>
                  </a:cubicBezTo>
                  <a:lnTo>
                    <a:pt x="896" y="441"/>
                  </a:lnTo>
                  <a:cubicBezTo>
                    <a:pt x="898" y="470"/>
                    <a:pt x="899" y="498"/>
                    <a:pt x="899" y="527"/>
                  </a:cubicBezTo>
                  <a:cubicBezTo>
                    <a:pt x="899" y="536"/>
                    <a:pt x="907" y="545"/>
                    <a:pt x="917" y="545"/>
                  </a:cubicBezTo>
                  <a:cubicBezTo>
                    <a:pt x="925" y="545"/>
                    <a:pt x="934" y="537"/>
                    <a:pt x="934" y="527"/>
                  </a:cubicBezTo>
                  <a:cubicBezTo>
                    <a:pt x="934" y="498"/>
                    <a:pt x="933" y="470"/>
                    <a:pt x="931" y="443"/>
                  </a:cubicBezTo>
                  <a:cubicBezTo>
                    <a:pt x="972" y="443"/>
                    <a:pt x="1017" y="437"/>
                    <a:pt x="1049" y="405"/>
                  </a:cubicBezTo>
                  <a:cubicBezTo>
                    <a:pt x="1073" y="381"/>
                    <a:pt x="1086" y="349"/>
                    <a:pt x="1087" y="306"/>
                  </a:cubicBezTo>
                  <a:cubicBezTo>
                    <a:pt x="1094" y="303"/>
                    <a:pt x="1102" y="298"/>
                    <a:pt x="1106" y="294"/>
                  </a:cubicBezTo>
                  <a:cubicBezTo>
                    <a:pt x="1116" y="284"/>
                    <a:pt x="1121" y="271"/>
                    <a:pt x="1121" y="257"/>
                  </a:cubicBezTo>
                  <a:cubicBezTo>
                    <a:pt x="1121" y="244"/>
                    <a:pt x="1116" y="231"/>
                    <a:pt x="1105" y="221"/>
                  </a:cubicBezTo>
                  <a:cubicBezTo>
                    <a:pt x="1095" y="211"/>
                    <a:pt x="1083" y="207"/>
                    <a:pt x="1068" y="207"/>
                  </a:cubicBezTo>
                  <a:lnTo>
                    <a:pt x="1068" y="207"/>
                  </a:lnTo>
                  <a:cubicBezTo>
                    <a:pt x="1041" y="207"/>
                    <a:pt x="1017" y="230"/>
                    <a:pt x="1017" y="259"/>
                  </a:cubicBezTo>
                  <a:cubicBezTo>
                    <a:pt x="1017" y="272"/>
                    <a:pt x="1023" y="285"/>
                    <a:pt x="1033" y="295"/>
                  </a:cubicBezTo>
                  <a:cubicBezTo>
                    <a:pt x="1039" y="301"/>
                    <a:pt x="1045" y="304"/>
                    <a:pt x="1052" y="307"/>
                  </a:cubicBezTo>
                  <a:cubicBezTo>
                    <a:pt x="1051" y="341"/>
                    <a:pt x="1042" y="365"/>
                    <a:pt x="1025" y="381"/>
                  </a:cubicBezTo>
                  <a:cubicBezTo>
                    <a:pt x="1001" y="405"/>
                    <a:pt x="965" y="409"/>
                    <a:pt x="928" y="409"/>
                  </a:cubicBezTo>
                  <a:cubicBezTo>
                    <a:pt x="925" y="361"/>
                    <a:pt x="921" y="313"/>
                    <a:pt x="915" y="266"/>
                  </a:cubicBezTo>
                  <a:cubicBezTo>
                    <a:pt x="914" y="259"/>
                    <a:pt x="908" y="252"/>
                    <a:pt x="901" y="252"/>
                  </a:cubicBezTo>
                  <a:cubicBezTo>
                    <a:pt x="851" y="246"/>
                    <a:pt x="802" y="241"/>
                    <a:pt x="754" y="239"/>
                  </a:cubicBezTo>
                  <a:cubicBezTo>
                    <a:pt x="751" y="142"/>
                    <a:pt x="748" y="65"/>
                    <a:pt x="743" y="16"/>
                  </a:cubicBezTo>
                  <a:cubicBezTo>
                    <a:pt x="743" y="7"/>
                    <a:pt x="735" y="0"/>
                    <a:pt x="726" y="0"/>
                  </a:cubicBezTo>
                  <a:cubicBezTo>
                    <a:pt x="717" y="0"/>
                    <a:pt x="710" y="8"/>
                    <a:pt x="710" y="17"/>
                  </a:cubicBezTo>
                  <a:cubicBezTo>
                    <a:pt x="713" y="65"/>
                    <a:pt x="717" y="142"/>
                    <a:pt x="720" y="237"/>
                  </a:cubicBezTo>
                  <a:cubicBezTo>
                    <a:pt x="617" y="233"/>
                    <a:pt x="523" y="234"/>
                    <a:pt x="448" y="237"/>
                  </a:cubicBezTo>
                  <a:cubicBezTo>
                    <a:pt x="451" y="142"/>
                    <a:pt x="453" y="65"/>
                    <a:pt x="458" y="17"/>
                  </a:cubicBezTo>
                  <a:cubicBezTo>
                    <a:pt x="458" y="8"/>
                    <a:pt x="451" y="0"/>
                    <a:pt x="442" y="0"/>
                  </a:cubicBezTo>
                  <a:cubicBezTo>
                    <a:pt x="433" y="0"/>
                    <a:pt x="424" y="7"/>
                    <a:pt x="424" y="16"/>
                  </a:cubicBezTo>
                  <a:cubicBezTo>
                    <a:pt x="421" y="65"/>
                    <a:pt x="417" y="144"/>
                    <a:pt x="414" y="240"/>
                  </a:cubicBezTo>
                  <a:cubicBezTo>
                    <a:pt x="325" y="246"/>
                    <a:pt x="270" y="253"/>
                    <a:pt x="268" y="253"/>
                  </a:cubicBezTo>
                  <a:cubicBezTo>
                    <a:pt x="261" y="255"/>
                    <a:pt x="255" y="260"/>
                    <a:pt x="254" y="268"/>
                  </a:cubicBezTo>
                  <a:cubicBezTo>
                    <a:pt x="254" y="269"/>
                    <a:pt x="244" y="343"/>
                    <a:pt x="238" y="460"/>
                  </a:cubicBezTo>
                  <a:cubicBezTo>
                    <a:pt x="123" y="457"/>
                    <a:pt x="18" y="463"/>
                    <a:pt x="16" y="463"/>
                  </a:cubicBezTo>
                  <a:cubicBezTo>
                    <a:pt x="8" y="463"/>
                    <a:pt x="0" y="472"/>
                    <a:pt x="0" y="480"/>
                  </a:cubicBezTo>
                  <a:cubicBezTo>
                    <a:pt x="0" y="489"/>
                    <a:pt x="9" y="496"/>
                    <a:pt x="18" y="496"/>
                  </a:cubicBezTo>
                  <a:cubicBezTo>
                    <a:pt x="19" y="496"/>
                    <a:pt x="123" y="491"/>
                    <a:pt x="236" y="494"/>
                  </a:cubicBezTo>
                  <a:cubicBezTo>
                    <a:pt x="233" y="561"/>
                    <a:pt x="233" y="639"/>
                    <a:pt x="238" y="725"/>
                  </a:cubicBezTo>
                  <a:cubicBezTo>
                    <a:pt x="197" y="725"/>
                    <a:pt x="153" y="732"/>
                    <a:pt x="120" y="763"/>
                  </a:cubicBezTo>
                  <a:cubicBezTo>
                    <a:pt x="97" y="787"/>
                    <a:pt x="83" y="818"/>
                    <a:pt x="82" y="862"/>
                  </a:cubicBezTo>
                  <a:cubicBezTo>
                    <a:pt x="75" y="865"/>
                    <a:pt x="68" y="870"/>
                    <a:pt x="63" y="874"/>
                  </a:cubicBezTo>
                  <a:cubicBezTo>
                    <a:pt x="54" y="885"/>
                    <a:pt x="48" y="897"/>
                    <a:pt x="48" y="910"/>
                  </a:cubicBezTo>
                  <a:cubicBezTo>
                    <a:pt x="48" y="923"/>
                    <a:pt x="54" y="937"/>
                    <a:pt x="64" y="947"/>
                  </a:cubicBezTo>
                  <a:cubicBezTo>
                    <a:pt x="75" y="958"/>
                    <a:pt x="86" y="961"/>
                    <a:pt x="101" y="961"/>
                  </a:cubicBezTo>
                  <a:lnTo>
                    <a:pt x="101" y="961"/>
                  </a:lnTo>
                  <a:cubicBezTo>
                    <a:pt x="129" y="961"/>
                    <a:pt x="152" y="938"/>
                    <a:pt x="152" y="909"/>
                  </a:cubicBezTo>
                  <a:cubicBezTo>
                    <a:pt x="152" y="896"/>
                    <a:pt x="147" y="883"/>
                    <a:pt x="136" y="872"/>
                  </a:cubicBezTo>
                  <a:cubicBezTo>
                    <a:pt x="131" y="866"/>
                    <a:pt x="124" y="864"/>
                    <a:pt x="117" y="861"/>
                  </a:cubicBezTo>
                  <a:cubicBezTo>
                    <a:pt x="118" y="827"/>
                    <a:pt x="127" y="802"/>
                    <a:pt x="145" y="786"/>
                  </a:cubicBezTo>
                  <a:cubicBezTo>
                    <a:pt x="168" y="763"/>
                    <a:pt x="204" y="759"/>
                    <a:pt x="241" y="759"/>
                  </a:cubicBezTo>
                  <a:cubicBezTo>
                    <a:pt x="244" y="805"/>
                    <a:pt x="248" y="852"/>
                    <a:pt x="254" y="901"/>
                  </a:cubicBezTo>
                  <a:cubicBezTo>
                    <a:pt x="255" y="909"/>
                    <a:pt x="261" y="916"/>
                    <a:pt x="268" y="916"/>
                  </a:cubicBezTo>
                  <a:cubicBezTo>
                    <a:pt x="318" y="922"/>
                    <a:pt x="366" y="926"/>
                    <a:pt x="413" y="929"/>
                  </a:cubicBezTo>
                  <a:cubicBezTo>
                    <a:pt x="413" y="952"/>
                    <a:pt x="414" y="976"/>
                    <a:pt x="414" y="999"/>
                  </a:cubicBezTo>
                  <a:cubicBezTo>
                    <a:pt x="414" y="1008"/>
                    <a:pt x="421" y="1015"/>
                    <a:pt x="432" y="1015"/>
                  </a:cubicBezTo>
                  <a:lnTo>
                    <a:pt x="432" y="1015"/>
                  </a:lnTo>
                  <a:cubicBezTo>
                    <a:pt x="440" y="1015"/>
                    <a:pt x="449" y="1006"/>
                    <a:pt x="448" y="998"/>
                  </a:cubicBezTo>
                  <a:cubicBezTo>
                    <a:pt x="446" y="976"/>
                    <a:pt x="446" y="952"/>
                    <a:pt x="446" y="931"/>
                  </a:cubicBezTo>
                  <a:cubicBezTo>
                    <a:pt x="493" y="933"/>
                    <a:pt x="536" y="933"/>
                    <a:pt x="579" y="933"/>
                  </a:cubicBezTo>
                  <a:cubicBezTo>
                    <a:pt x="630" y="933"/>
                    <a:pt x="678" y="932"/>
                    <a:pt x="719" y="931"/>
                  </a:cubicBezTo>
                  <a:cubicBezTo>
                    <a:pt x="716" y="1025"/>
                    <a:pt x="713" y="1101"/>
                    <a:pt x="708" y="1151"/>
                  </a:cubicBezTo>
                  <a:cubicBezTo>
                    <a:pt x="708" y="1159"/>
                    <a:pt x="716" y="1168"/>
                    <a:pt x="724" y="1168"/>
                  </a:cubicBezTo>
                  <a:lnTo>
                    <a:pt x="726" y="1168"/>
                  </a:lnTo>
                  <a:cubicBezTo>
                    <a:pt x="735" y="1168"/>
                    <a:pt x="742" y="1161"/>
                    <a:pt x="743" y="1152"/>
                  </a:cubicBezTo>
                  <a:cubicBezTo>
                    <a:pt x="746" y="1102"/>
                    <a:pt x="751" y="1024"/>
                    <a:pt x="754" y="928"/>
                  </a:cubicBezTo>
                  <a:cubicBezTo>
                    <a:pt x="844" y="922"/>
                    <a:pt x="899" y="915"/>
                    <a:pt x="901" y="915"/>
                  </a:cubicBezTo>
                  <a:cubicBezTo>
                    <a:pt x="908" y="913"/>
                    <a:pt x="914" y="907"/>
                    <a:pt x="915" y="900"/>
                  </a:cubicBezTo>
                  <a:cubicBezTo>
                    <a:pt x="915" y="900"/>
                    <a:pt x="921" y="856"/>
                    <a:pt x="927" y="785"/>
                  </a:cubicBezTo>
                  <a:cubicBezTo>
                    <a:pt x="1042" y="782"/>
                    <a:pt x="1150" y="788"/>
                    <a:pt x="1151" y="788"/>
                  </a:cubicBezTo>
                  <a:cubicBezTo>
                    <a:pt x="1160" y="788"/>
                    <a:pt x="1169" y="781"/>
                    <a:pt x="1169" y="772"/>
                  </a:cubicBezTo>
                  <a:cubicBezTo>
                    <a:pt x="1169" y="760"/>
                    <a:pt x="1161" y="751"/>
                    <a:pt x="1151" y="751"/>
                  </a:cubicBezTo>
                  <a:moveTo>
                    <a:pt x="1068" y="240"/>
                  </a:moveTo>
                  <a:lnTo>
                    <a:pt x="1068" y="240"/>
                  </a:lnTo>
                  <a:cubicBezTo>
                    <a:pt x="1073" y="240"/>
                    <a:pt x="1077" y="241"/>
                    <a:pt x="1080" y="244"/>
                  </a:cubicBezTo>
                  <a:cubicBezTo>
                    <a:pt x="1083" y="247"/>
                    <a:pt x="1084" y="252"/>
                    <a:pt x="1086" y="256"/>
                  </a:cubicBezTo>
                  <a:cubicBezTo>
                    <a:pt x="1086" y="260"/>
                    <a:pt x="1084" y="265"/>
                    <a:pt x="1081" y="268"/>
                  </a:cubicBezTo>
                  <a:cubicBezTo>
                    <a:pt x="1078" y="271"/>
                    <a:pt x="1074" y="272"/>
                    <a:pt x="1070" y="274"/>
                  </a:cubicBezTo>
                  <a:lnTo>
                    <a:pt x="1070" y="274"/>
                  </a:lnTo>
                  <a:cubicBezTo>
                    <a:pt x="1065" y="274"/>
                    <a:pt x="1061" y="272"/>
                    <a:pt x="1058" y="269"/>
                  </a:cubicBezTo>
                  <a:cubicBezTo>
                    <a:pt x="1055" y="266"/>
                    <a:pt x="1054" y="262"/>
                    <a:pt x="1052" y="257"/>
                  </a:cubicBezTo>
                  <a:cubicBezTo>
                    <a:pt x="1051" y="247"/>
                    <a:pt x="1059" y="240"/>
                    <a:pt x="1068" y="240"/>
                  </a:cubicBezTo>
                  <a:moveTo>
                    <a:pt x="98" y="925"/>
                  </a:moveTo>
                  <a:lnTo>
                    <a:pt x="98" y="925"/>
                  </a:lnTo>
                  <a:cubicBezTo>
                    <a:pt x="94" y="925"/>
                    <a:pt x="89" y="923"/>
                    <a:pt x="86" y="920"/>
                  </a:cubicBezTo>
                  <a:cubicBezTo>
                    <a:pt x="83" y="917"/>
                    <a:pt x="82" y="913"/>
                    <a:pt x="80" y="909"/>
                  </a:cubicBezTo>
                  <a:cubicBezTo>
                    <a:pt x="80" y="904"/>
                    <a:pt x="82" y="900"/>
                    <a:pt x="85" y="897"/>
                  </a:cubicBezTo>
                  <a:cubicBezTo>
                    <a:pt x="88" y="894"/>
                    <a:pt x="92" y="893"/>
                    <a:pt x="96" y="891"/>
                  </a:cubicBezTo>
                  <a:cubicBezTo>
                    <a:pt x="101" y="891"/>
                    <a:pt x="96" y="891"/>
                    <a:pt x="96" y="891"/>
                  </a:cubicBezTo>
                  <a:cubicBezTo>
                    <a:pt x="101" y="891"/>
                    <a:pt x="105" y="893"/>
                    <a:pt x="108" y="896"/>
                  </a:cubicBezTo>
                  <a:cubicBezTo>
                    <a:pt x="111" y="899"/>
                    <a:pt x="113" y="903"/>
                    <a:pt x="114" y="907"/>
                  </a:cubicBezTo>
                  <a:cubicBezTo>
                    <a:pt x="115" y="916"/>
                    <a:pt x="108" y="925"/>
                    <a:pt x="98" y="9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6051960" y="3363480"/>
              <a:ext cx="69840" cy="13680"/>
            </a:xfrm>
            <a:custGeom>
              <a:rect b="b" l="l" r="r" t="t"/>
              <a:pathLst>
                <a:path extrusionOk="0" h="38" w="194">
                  <a:moveTo>
                    <a:pt x="17" y="0"/>
                  </a:moveTo>
                  <a:cubicBezTo>
                    <a:pt x="9" y="0"/>
                    <a:pt x="0" y="7"/>
                    <a:pt x="0" y="17"/>
                  </a:cubicBezTo>
                  <a:cubicBezTo>
                    <a:pt x="0" y="26"/>
                    <a:pt x="7" y="35"/>
                    <a:pt x="17" y="35"/>
                  </a:cubicBezTo>
                  <a:lnTo>
                    <a:pt x="17" y="35"/>
                  </a:lnTo>
                  <a:cubicBezTo>
                    <a:pt x="103" y="35"/>
                    <a:pt x="173" y="38"/>
                    <a:pt x="175" y="38"/>
                  </a:cubicBezTo>
                  <a:lnTo>
                    <a:pt x="176" y="38"/>
                  </a:lnTo>
                  <a:cubicBezTo>
                    <a:pt x="185" y="38"/>
                    <a:pt x="192" y="30"/>
                    <a:pt x="194" y="22"/>
                  </a:cubicBezTo>
                  <a:cubicBezTo>
                    <a:pt x="194" y="13"/>
                    <a:pt x="186" y="4"/>
                    <a:pt x="178" y="4"/>
                  </a:cubicBezTo>
                  <a:cubicBezTo>
                    <a:pt x="176" y="4"/>
                    <a:pt x="106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903640" y="3291120"/>
              <a:ext cx="47520" cy="47520"/>
            </a:xfrm>
            <a:custGeom>
              <a:rect b="b" l="l" r="r" t="t"/>
              <a:pathLst>
                <a:path extrusionOk="0" h="132" w="132">
                  <a:moveTo>
                    <a:pt x="20" y="0"/>
                  </a:moveTo>
                  <a:cubicBezTo>
                    <a:pt x="11" y="-2"/>
                    <a:pt x="3" y="6"/>
                    <a:pt x="1" y="16"/>
                  </a:cubicBezTo>
                  <a:cubicBezTo>
                    <a:pt x="-3" y="59"/>
                    <a:pt x="1" y="112"/>
                    <a:pt x="1" y="115"/>
                  </a:cubicBezTo>
                  <a:cubicBezTo>
                    <a:pt x="1" y="124"/>
                    <a:pt x="8" y="129"/>
                    <a:pt x="17" y="131"/>
                  </a:cubicBezTo>
                  <a:cubicBezTo>
                    <a:pt x="19" y="131"/>
                    <a:pt x="40" y="132"/>
                    <a:pt x="70" y="132"/>
                  </a:cubicBezTo>
                  <a:cubicBezTo>
                    <a:pt x="84" y="132"/>
                    <a:pt x="100" y="132"/>
                    <a:pt x="116" y="131"/>
                  </a:cubicBezTo>
                  <a:cubicBezTo>
                    <a:pt x="125" y="129"/>
                    <a:pt x="132" y="122"/>
                    <a:pt x="132" y="112"/>
                  </a:cubicBezTo>
                  <a:cubicBezTo>
                    <a:pt x="131" y="103"/>
                    <a:pt x="124" y="96"/>
                    <a:pt x="113" y="96"/>
                  </a:cubicBezTo>
                  <a:cubicBezTo>
                    <a:pt x="84" y="99"/>
                    <a:pt x="54" y="97"/>
                    <a:pt x="35" y="97"/>
                  </a:cubicBezTo>
                  <a:cubicBezTo>
                    <a:pt x="33" y="78"/>
                    <a:pt x="33" y="46"/>
                    <a:pt x="36" y="19"/>
                  </a:cubicBezTo>
                  <a:cubicBezTo>
                    <a:pt x="38" y="8"/>
                    <a:pt x="30" y="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500" lIns="90000" spcFirstLastPara="1" rIns="90000" wrap="square" tIns="2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904360" y="314100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18" y="0"/>
                  </a:moveTo>
                  <a:cubicBezTo>
                    <a:pt x="21" y="0"/>
                    <a:pt x="24" y="1"/>
                    <a:pt x="26" y="2"/>
                  </a:cubicBezTo>
                  <a:cubicBezTo>
                    <a:pt x="29" y="4"/>
                    <a:pt x="32" y="7"/>
                    <a:pt x="33" y="9"/>
                  </a:cubicBezTo>
                  <a:cubicBezTo>
                    <a:pt x="35" y="12"/>
                    <a:pt x="35" y="15"/>
                    <a:pt x="35" y="18"/>
                  </a:cubicBezTo>
                  <a:cubicBezTo>
                    <a:pt x="35" y="21"/>
                    <a:pt x="35" y="24"/>
                    <a:pt x="33" y="26"/>
                  </a:cubicBezTo>
                  <a:cubicBezTo>
                    <a:pt x="32" y="29"/>
                    <a:pt x="29" y="32"/>
                    <a:pt x="26" y="33"/>
                  </a:cubicBezTo>
                  <a:cubicBezTo>
                    <a:pt x="23" y="35"/>
                    <a:pt x="20" y="35"/>
                    <a:pt x="17" y="35"/>
                  </a:cubicBezTo>
                  <a:cubicBezTo>
                    <a:pt x="14" y="35"/>
                    <a:pt x="11" y="34"/>
                    <a:pt x="9" y="32"/>
                  </a:cubicBezTo>
                  <a:cubicBezTo>
                    <a:pt x="6" y="31"/>
                    <a:pt x="4" y="29"/>
                    <a:pt x="2" y="26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2"/>
                    <a:pt x="2" y="9"/>
                  </a:cubicBezTo>
                  <a:cubicBezTo>
                    <a:pt x="4" y="7"/>
                    <a:pt x="6" y="4"/>
                    <a:pt x="9" y="2"/>
                  </a:cubicBezTo>
                  <a:cubicBezTo>
                    <a:pt x="12" y="1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5904000" y="317808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18" y="0"/>
                  </a:moveTo>
                  <a:cubicBezTo>
                    <a:pt x="21" y="0"/>
                    <a:pt x="25" y="1"/>
                    <a:pt x="27" y="2"/>
                  </a:cubicBezTo>
                  <a:cubicBezTo>
                    <a:pt x="30" y="4"/>
                    <a:pt x="32" y="7"/>
                    <a:pt x="33" y="9"/>
                  </a:cubicBezTo>
                  <a:cubicBezTo>
                    <a:pt x="35" y="12"/>
                    <a:pt x="35" y="14"/>
                    <a:pt x="35" y="17"/>
                  </a:cubicBezTo>
                  <a:cubicBezTo>
                    <a:pt x="35" y="20"/>
                    <a:pt x="35" y="23"/>
                    <a:pt x="33" y="26"/>
                  </a:cubicBezTo>
                  <a:cubicBezTo>
                    <a:pt x="32" y="29"/>
                    <a:pt x="29" y="31"/>
                    <a:pt x="26" y="32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2"/>
                  </a:cubicBezTo>
                  <a:cubicBezTo>
                    <a:pt x="6" y="31"/>
                    <a:pt x="5" y="29"/>
                    <a:pt x="3" y="26"/>
                  </a:cubicBezTo>
                  <a:cubicBezTo>
                    <a:pt x="2" y="24"/>
                    <a:pt x="0" y="20"/>
                    <a:pt x="0" y="17"/>
                  </a:cubicBezTo>
                  <a:cubicBezTo>
                    <a:pt x="0" y="14"/>
                    <a:pt x="2" y="11"/>
                    <a:pt x="3" y="8"/>
                  </a:cubicBezTo>
                  <a:cubicBezTo>
                    <a:pt x="5" y="6"/>
                    <a:pt x="7" y="3"/>
                    <a:pt x="9" y="2"/>
                  </a:cubicBezTo>
                  <a:cubicBezTo>
                    <a:pt x="12" y="0"/>
                    <a:pt x="15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904720" y="347328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35" y="17"/>
                  </a:moveTo>
                  <a:cubicBezTo>
                    <a:pt x="35" y="20"/>
                    <a:pt x="35" y="24"/>
                    <a:pt x="33" y="26"/>
                  </a:cubicBezTo>
                  <a:cubicBezTo>
                    <a:pt x="32" y="29"/>
                    <a:pt x="29" y="31"/>
                    <a:pt x="26" y="32"/>
                  </a:cubicBezTo>
                  <a:cubicBezTo>
                    <a:pt x="24" y="34"/>
                    <a:pt x="21" y="35"/>
                    <a:pt x="18" y="35"/>
                  </a:cubicBezTo>
                  <a:cubicBezTo>
                    <a:pt x="15" y="35"/>
                    <a:pt x="12" y="34"/>
                    <a:pt x="9" y="32"/>
                  </a:cubicBezTo>
                  <a:cubicBezTo>
                    <a:pt x="6" y="31"/>
                    <a:pt x="4" y="29"/>
                    <a:pt x="2" y="26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2" y="9"/>
                  </a:cubicBezTo>
                  <a:cubicBezTo>
                    <a:pt x="4" y="6"/>
                    <a:pt x="7" y="4"/>
                    <a:pt x="9" y="2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9" y="4"/>
                    <a:pt x="31" y="6"/>
                    <a:pt x="33" y="8"/>
                  </a:cubicBezTo>
                  <a:cubicBezTo>
                    <a:pt x="34" y="11"/>
                    <a:pt x="35" y="14"/>
                    <a:pt x="35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904360" y="3510000"/>
              <a:ext cx="12600" cy="12600"/>
            </a:xfrm>
            <a:custGeom>
              <a:rect b="b" l="l" r="r" t="t"/>
              <a:pathLst>
                <a:path extrusionOk="0" h="35" w="35">
                  <a:moveTo>
                    <a:pt x="35" y="17"/>
                  </a:moveTo>
                  <a:cubicBezTo>
                    <a:pt x="35" y="20"/>
                    <a:pt x="34" y="24"/>
                    <a:pt x="32" y="26"/>
                  </a:cubicBezTo>
                  <a:cubicBezTo>
                    <a:pt x="31" y="29"/>
                    <a:pt x="29" y="31"/>
                    <a:pt x="26" y="32"/>
                  </a:cubicBezTo>
                  <a:cubicBezTo>
                    <a:pt x="23" y="34"/>
                    <a:pt x="20" y="35"/>
                    <a:pt x="17" y="35"/>
                  </a:cubicBezTo>
                  <a:cubicBezTo>
                    <a:pt x="14" y="35"/>
                    <a:pt x="11" y="34"/>
                    <a:pt x="8" y="32"/>
                  </a:cubicBezTo>
                  <a:cubicBezTo>
                    <a:pt x="6" y="31"/>
                    <a:pt x="4" y="29"/>
                    <a:pt x="2" y="26"/>
                  </a:cubicBezTo>
                  <a:cubicBezTo>
                    <a:pt x="0" y="23"/>
                    <a:pt x="0" y="20"/>
                    <a:pt x="0" y="17"/>
                  </a:cubicBezTo>
                  <a:cubicBezTo>
                    <a:pt x="0" y="14"/>
                    <a:pt x="0" y="11"/>
                    <a:pt x="2" y="9"/>
                  </a:cubicBezTo>
                  <a:cubicBezTo>
                    <a:pt x="3" y="6"/>
                    <a:pt x="6" y="4"/>
                    <a:pt x="8" y="2"/>
                  </a:cubicBezTo>
                  <a:cubicBezTo>
                    <a:pt x="11" y="1"/>
                    <a:pt x="14" y="0"/>
                    <a:pt x="17" y="0"/>
                  </a:cubicBezTo>
                  <a:cubicBezTo>
                    <a:pt x="20" y="0"/>
                    <a:pt x="24" y="1"/>
                    <a:pt x="26" y="2"/>
                  </a:cubicBezTo>
                  <a:cubicBezTo>
                    <a:pt x="29" y="4"/>
                    <a:pt x="31" y="6"/>
                    <a:pt x="32" y="8"/>
                  </a:cubicBezTo>
                  <a:cubicBezTo>
                    <a:pt x="34" y="11"/>
                    <a:pt x="34" y="14"/>
                    <a:pt x="35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/>
          <p:nvPr>
            <p:ph type="title"/>
          </p:nvPr>
        </p:nvSpPr>
        <p:spPr>
          <a:xfrm>
            <a:off x="624975" y="238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 #1</a:t>
            </a:r>
            <a:endParaRPr/>
          </a:p>
        </p:txBody>
      </p:sp>
      <p:sp>
        <p:nvSpPr>
          <p:cNvPr id="377" name="Google Shape;377;p29"/>
          <p:cNvSpPr txBox="1"/>
          <p:nvPr>
            <p:ph idx="2" type="subTitle"/>
          </p:nvPr>
        </p:nvSpPr>
        <p:spPr>
          <a:xfrm>
            <a:off x="91100" y="1383425"/>
            <a:ext cx="8449800" cy="3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NASA used it for ?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Originally used for detecting breath based VOC’S-Volatile Organic Compounds  (unique gases or chemical footprints emitted from a wide range of everyday products) of the breath to monitor health conditions by analyzing the gas exhaled into the air including disease markers like Covid-19.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 we Modified it ?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Date-rape drugs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don’t release strong gases → hard to detect directly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These reactions release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tiny VOCs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(e.g., short-chain acids, solvated markers)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modified nanosensor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reads those signals and converts them into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measurable electrical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instead of finding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drug itself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we detect its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chemical by-products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when it mixes with alcohol or water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How it looks different for drinks? 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Sensor scans the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air above the drink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Detects subtle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chemical changes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not the drug itself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Produces an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electrical signal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if tampering is detected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>
            <p:ph idx="3" type="subTitle"/>
          </p:nvPr>
        </p:nvSpPr>
        <p:spPr>
          <a:xfrm>
            <a:off x="178178" y="810713"/>
            <a:ext cx="3363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Nanomaterial sensors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 #2</a:t>
            </a:r>
            <a:endParaRPr/>
          </a:p>
        </p:txBody>
      </p:sp>
      <p:sp>
        <p:nvSpPr>
          <p:cNvPr id="384" name="Google Shape;384;p30"/>
          <p:cNvSpPr txBox="1"/>
          <p:nvPr>
            <p:ph idx="2" type="subTitle"/>
          </p:nvPr>
        </p:nvSpPr>
        <p:spPr>
          <a:xfrm>
            <a:off x="201950" y="1421125"/>
            <a:ext cx="8576400" cy="4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NASA </a:t>
            </a:r>
            <a:r>
              <a:rPr b="1" lang="en"/>
              <a:t>used it for? </a:t>
            </a:r>
            <a:r>
              <a:rPr lang="en"/>
              <a:t>Biometric authentication: to verify a person’s identity using heartbeat patterns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Secure access:</a:t>
            </a:r>
            <a:r>
              <a:rPr lang="en"/>
              <a:t> replacement for passwords in computers, labs, and bank systems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precision:</a:t>
            </a:r>
            <a:r>
              <a:rPr lang="en"/>
              <a:t> analyzed </a:t>
            </a:r>
            <a:r>
              <a:rPr b="1" lang="en"/>
              <a:t>192+ Electrocardiogram  features</a:t>
            </a:r>
            <a:r>
              <a:rPr lang="en"/>
              <a:t> (timing, amplitude, vector angles) unique to each person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Goal:</a:t>
            </a:r>
            <a:r>
              <a:rPr lang="en"/>
              <a:t> confirm </a:t>
            </a:r>
            <a:r>
              <a:rPr i="1" lang="en"/>
              <a:t>who</a:t>
            </a:r>
            <a:r>
              <a:rPr lang="en"/>
              <a:t> the user is based on the electrical signature of their heart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/>
              <a:t>What we changed for our project?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Shifted focus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→ identity AND  safety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Questions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“Are you in danger?”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Who are you?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Stress or abnormal heart activity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linked to spiked drinks or distress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Combines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NASA’s gas sensor (before ingestion)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heart tech (after ingestion) dependant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Still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user-specific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Creates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Predictive Risk Interception System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— not just security, but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life-saving insight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85" name="Google Shape;385;p30"/>
          <p:cNvSpPr txBox="1"/>
          <p:nvPr>
            <p:ph idx="3" type="subTitle"/>
          </p:nvPr>
        </p:nvSpPr>
        <p:spPr>
          <a:xfrm>
            <a:off x="589325" y="810624"/>
            <a:ext cx="2689800" cy="6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Rate Id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4364000" y="771925"/>
            <a:ext cx="3781500" cy="10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Segments</a:t>
            </a:r>
            <a:endParaRPr/>
          </a:p>
        </p:txBody>
      </p:sp>
      <p:sp>
        <p:nvSpPr>
          <p:cNvPr id="391" name="Google Shape;391;p31"/>
          <p:cNvSpPr txBox="1"/>
          <p:nvPr>
            <p:ph idx="1" type="subTitle"/>
          </p:nvPr>
        </p:nvSpPr>
        <p:spPr>
          <a:xfrm>
            <a:off x="4364000" y="1866025"/>
            <a:ext cx="3781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Students in colleges &amp; universities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Parents and guardians of children between the ages of 14 years - 24 years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92" name="Google Shape;392;p31" title="Screenshot 2025-10-19 at 1.34.28 A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183" r="39479" t="0"/>
          <a:stretch/>
        </p:blipFill>
        <p:spPr>
          <a:xfrm>
            <a:off x="998500" y="539500"/>
            <a:ext cx="2760600" cy="4064400"/>
          </a:xfrm>
          <a:prstGeom prst="roundRect">
            <a:avLst>
              <a:gd fmla="val 16667" name="adj"/>
            </a:avLst>
          </a:prstGeom>
        </p:spPr>
      </p:pic>
      <p:sp>
        <p:nvSpPr>
          <p:cNvPr id="393" name="Google Shape;393;p31"/>
          <p:cNvSpPr txBox="1"/>
          <p:nvPr/>
        </p:nvSpPr>
        <p:spPr>
          <a:xfrm>
            <a:off x="1731225" y="4745125"/>
            <a:ext cx="18651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Photo Credits: Unsplash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Speech Classifier Pitch Deck by Slidesgo">
  <a:themeElements>
    <a:clrScheme name="Simple Light">
      <a:dk1>
        <a:srgbClr val="FFFFFF"/>
      </a:dk1>
      <a:lt1>
        <a:srgbClr val="18191A"/>
      </a:lt1>
      <a:dk2>
        <a:srgbClr val="FF8CB8"/>
      </a:dk2>
      <a:lt2>
        <a:srgbClr val="CE3E6E"/>
      </a:lt2>
      <a:accent1>
        <a:srgbClr val="9C2443"/>
      </a:accent1>
      <a:accent2>
        <a:srgbClr val="E6AC9E"/>
      </a:accent2>
      <a:accent3>
        <a:srgbClr val="F29877"/>
      </a:accent3>
      <a:accent4>
        <a:srgbClr val="E2793E"/>
      </a:accent4>
      <a:accent5>
        <a:srgbClr val="F1C46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